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3"/>
  </p:notesMasterIdLst>
  <p:handoutMasterIdLst>
    <p:handoutMasterId r:id="rId14"/>
  </p:handout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7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386"/>
    <a:srgbClr val="87B91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8283" autoAdjust="0"/>
  </p:normalViewPr>
  <p:slideViewPr>
    <p:cSldViewPr snapToGrid="0" snapToObjects="1" showGuides="1">
      <p:cViewPr varScale="1">
        <p:scale>
          <a:sx n="99" d="100"/>
          <a:sy n="99" d="100"/>
        </p:scale>
        <p:origin x="1338" y="84"/>
      </p:cViewPr>
      <p:guideLst>
        <p:guide orient="horz" pos="2160"/>
        <p:guide pos="2879"/>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6D00D02-7ECE-9F4A-852C-3CC24F2A1FF4}" type="datetimeFigureOut">
              <a:rPr lang="en-US" smtClean="0"/>
              <a:t>2/16/2015</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AFACE20-B907-3F45-B620-82B0DC37CA69}" type="slidenum">
              <a:rPr lang="en-GB" smtClean="0"/>
              <a:t>‹#›</a:t>
            </a:fld>
            <a:endParaRPr lang="en-GB"/>
          </a:p>
        </p:txBody>
      </p:sp>
    </p:spTree>
    <p:extLst>
      <p:ext uri="{BB962C8B-B14F-4D97-AF65-F5344CB8AC3E}">
        <p14:creationId xmlns:p14="http://schemas.microsoft.com/office/powerpoint/2010/main" val="374895733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46DEB5D-347A-444F-90DE-1B6E2932F515}" type="datetimeFigureOut">
              <a:rPr lang="en-US" smtClean="0"/>
              <a:t>2/16/2015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7D2CA1-D120-9748-B6F6-7C32249A9953}" type="slidenum">
              <a:rPr lang="en-GB" smtClean="0"/>
              <a:t>‹#›</a:t>
            </a:fld>
            <a:endParaRPr lang="en-GB"/>
          </a:p>
        </p:txBody>
      </p:sp>
    </p:spTree>
    <p:extLst>
      <p:ext uri="{BB962C8B-B14F-4D97-AF65-F5344CB8AC3E}">
        <p14:creationId xmlns:p14="http://schemas.microsoft.com/office/powerpoint/2010/main" val="269122687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1</a:t>
            </a:fld>
            <a:endParaRPr lang="en-GB"/>
          </a:p>
        </p:txBody>
      </p:sp>
    </p:spTree>
    <p:extLst>
      <p:ext uri="{BB962C8B-B14F-4D97-AF65-F5344CB8AC3E}">
        <p14:creationId xmlns:p14="http://schemas.microsoft.com/office/powerpoint/2010/main" val="32255388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Ask participants to explain how they understand the graph and to illustrate any challenges with a concrete example.</a:t>
            </a:r>
          </a:p>
          <a:p>
            <a:endParaRPr lang="en-GB" dirty="0" smtClean="0"/>
          </a:p>
          <a:p>
            <a:r>
              <a:rPr lang="en-GB" dirty="0" smtClean="0"/>
              <a:t>Field practitioners are operating in complex contexts and are frequently faced with the challenge of balancing their commitment to provide humanitarian assistance with their responsibility to protect the rights of the people they seek to assist.</a:t>
            </a:r>
          </a:p>
          <a:p>
            <a:endParaRPr lang="en-GB" dirty="0" smtClean="0"/>
          </a:p>
          <a:p>
            <a:r>
              <a:rPr lang="en-GB" dirty="0" smtClean="0"/>
              <a:t>It is not enough to focus only on alleviating the consequences of suffering while suffering is continuing to happen. Protection aims to address the root causes of suffering by protecting people’s safety, dignity and rights.</a:t>
            </a:r>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3</a:t>
            </a:fld>
            <a:endParaRPr lang="en-GB"/>
          </a:p>
        </p:txBody>
      </p:sp>
    </p:spTree>
    <p:extLst>
      <p:ext uri="{BB962C8B-B14F-4D97-AF65-F5344CB8AC3E}">
        <p14:creationId xmlns:p14="http://schemas.microsoft.com/office/powerpoint/2010/main" val="19376057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During humanitarian crises, be it conflict, political violence or natural disasters, chaos abounds.</a:t>
            </a:r>
          </a:p>
          <a:p>
            <a:endParaRPr lang="en-GB" dirty="0" smtClean="0"/>
          </a:p>
          <a:p>
            <a:r>
              <a:rPr lang="en-GB" dirty="0" smtClean="0"/>
              <a:t>Social, economic, political, cultural and physical structures and infrastructure can collapse. People can be displaced from their homes and gripped with fear. In such a climate, existing inequalities, ethnic tensions and deprivations are amplified. Those already vulnerable become increasingly so. In this context, people require not only material assistance but also protection.</a:t>
            </a:r>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4</a:t>
            </a:fld>
            <a:endParaRPr lang="en-GB"/>
          </a:p>
        </p:txBody>
      </p:sp>
    </p:spTree>
    <p:extLst>
      <p:ext uri="{BB962C8B-B14F-4D97-AF65-F5344CB8AC3E}">
        <p14:creationId xmlns:p14="http://schemas.microsoft.com/office/powerpoint/2010/main" val="18948242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Ask the participants this question and let them come up with ideas before you show the slide’s suggestions, which are in no way exhaustive.</a:t>
            </a:r>
          </a:p>
          <a:p>
            <a:endParaRPr lang="en-GB" dirty="0" smtClean="0"/>
          </a:p>
          <a:p>
            <a:r>
              <a:rPr lang="en-GB" dirty="0" smtClean="0"/>
              <a:t>Explain that human rights violations aren’t always intended or planned. Sometimes, they may result from insufficient resources and capacities to prepare and respond to the consequences of the crisis. They frequently result from inappropriate policies, neglect and oversight – particularly in relation to the most vulnerable groups in society, including IDPs, women, children, the elderly, single-headed households, ethnic and indigenous minorities, persons with disabilities or persons affected by HIV/AIDS.</a:t>
            </a:r>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5</a:t>
            </a:fld>
            <a:endParaRPr lang="en-GB"/>
          </a:p>
        </p:txBody>
      </p:sp>
    </p:spTree>
    <p:extLst>
      <p:ext uri="{BB962C8B-B14F-4D97-AF65-F5344CB8AC3E}">
        <p14:creationId xmlns:p14="http://schemas.microsoft.com/office/powerpoint/2010/main" val="12973558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graph is often called ‘the protection egg’, developed by the ICRC.</a:t>
            </a:r>
          </a:p>
          <a:p>
            <a:r>
              <a:rPr lang="en-GB" dirty="0" smtClean="0"/>
              <a:t>Ask if a participant can explain the meaning of the different types of actions mentioned in the egg.</a:t>
            </a:r>
          </a:p>
          <a:p>
            <a:endParaRPr lang="en-GB" dirty="0" smtClean="0"/>
          </a:p>
          <a:p>
            <a:pPr marL="171450" indent="-171450">
              <a:buFont typeface="Arial"/>
              <a:buChar char="•"/>
            </a:pPr>
            <a:r>
              <a:rPr lang="en-GB" b="1" dirty="0" smtClean="0"/>
              <a:t>Responsive</a:t>
            </a:r>
            <a:r>
              <a:rPr lang="en-GB" dirty="0" smtClean="0"/>
              <a:t>: activities to alleviate the immediate effects of a threat or prevent it from reoccurring (for instance, reporting a human rights abuse that you have witnessed, providing medical services to a survivor of sexual violence or helping them access services by providing transport, providing firewood so women do not have to travel outside an IDP camp)</a:t>
            </a:r>
          </a:p>
          <a:p>
            <a:endParaRPr lang="en-GB" dirty="0" smtClean="0"/>
          </a:p>
          <a:p>
            <a:pPr marL="171450" indent="-171450">
              <a:buFont typeface="Arial"/>
              <a:buChar char="•"/>
            </a:pPr>
            <a:r>
              <a:rPr lang="en-GB" b="1" dirty="0" smtClean="0"/>
              <a:t>Remedial</a:t>
            </a:r>
            <a:r>
              <a:rPr lang="en-GB" dirty="0" smtClean="0"/>
              <a:t>: to restore people’s dignity and ensuring adequate living conditions through rehabilitation, restitution, and reparation while they live with the effects of abuse (e.g. legal advice and access to justice, protection mainstreaming in assistance, helping affected population to access available remedies and claim their rights, education to prevent stigmatisation of survivors of sexual violence, establishing family tracing and reunification mechanisms, vocational training and psychosocial support for former combatants)</a:t>
            </a:r>
          </a:p>
          <a:p>
            <a:endParaRPr lang="en-GB" b="1" dirty="0" smtClean="0"/>
          </a:p>
          <a:p>
            <a:pPr marL="171450" indent="-171450">
              <a:buFont typeface="Arial"/>
              <a:buChar char="•"/>
            </a:pPr>
            <a:r>
              <a:rPr lang="en-GB" b="1" dirty="0" smtClean="0"/>
              <a:t>Environment Building</a:t>
            </a:r>
            <a:r>
              <a:rPr lang="en-GB" dirty="0" smtClean="0"/>
              <a:t>: work aimed to prevent physical threats or rights abuses from occurring, or to reduce exposure or vulnerability to such threats and abuses. Preventing protection threats also includes efforts to foster an environment – political, social, cultural, institutional, economic and legal – that is conducive to full respect for the rights of the individual (training armed forces on International Humanitarian Law and human rights law, advocating for prohibitions on sexual violence to be included in domestic legislation, advocating for the Guiding Principles on Internal Displacement to be adopted as national policy)</a:t>
            </a:r>
          </a:p>
          <a:p>
            <a:endParaRPr lang="en-GB" dirty="0" smtClean="0"/>
          </a:p>
          <a:p>
            <a:r>
              <a:rPr lang="en-GB" dirty="0" smtClean="0"/>
              <a:t>(Adapted from Global Protection Cluster: Protection mainstreaming training, p.17)</a:t>
            </a:r>
          </a:p>
          <a:p>
            <a:endParaRPr lang="en-GB" dirty="0" smtClean="0"/>
          </a:p>
          <a:p>
            <a:r>
              <a:rPr lang="en-GB" dirty="0" smtClean="0"/>
              <a:t>Explain to participants that these three activities are inter-dependent and may be carried out simultaneously. Advocacy is a common element in the three types of action, because many of the related protection responses are about attempting to change behaviours and policies threatening the affected population.</a:t>
            </a:r>
          </a:p>
          <a:p>
            <a:endParaRPr lang="en-GB" dirty="0" smtClean="0"/>
          </a:p>
          <a:p>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6</a:t>
            </a:fld>
            <a:endParaRPr lang="en-GB"/>
          </a:p>
        </p:txBody>
      </p:sp>
    </p:spTree>
    <p:extLst>
      <p:ext uri="{BB962C8B-B14F-4D97-AF65-F5344CB8AC3E}">
        <p14:creationId xmlns:p14="http://schemas.microsoft.com/office/powerpoint/2010/main" val="12736324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As the signatory to international treaties and conventions governing peoples’ fundamental rights, the state is the primary actor with legal responsibility to protect individuals and groups within its territory. While the state – including civilian, police and military authorities – is legally responsible for protection, in practice there are a number of examples where the state is either unable or unwilling to protect civilians. Because of this, other individuals and groups intervene and take steps to address or cope with insecurity and rights violations. The diagram highlights the main actors for civilian protection:</a:t>
            </a:r>
          </a:p>
          <a:p>
            <a:pPr marL="171450" indent="-171450">
              <a:spcBef>
                <a:spcPts val="500"/>
              </a:spcBef>
              <a:buFont typeface="Arial"/>
              <a:buChar char="•"/>
            </a:pPr>
            <a:r>
              <a:rPr lang="en-GB" dirty="0" smtClean="0"/>
              <a:t>Individuals and communities affected by insecurity have their own ways of coping, which may be both positive and negative.</a:t>
            </a:r>
          </a:p>
          <a:p>
            <a:pPr marL="171450" indent="-171450">
              <a:spcBef>
                <a:spcPts val="500"/>
              </a:spcBef>
              <a:buFont typeface="Arial"/>
              <a:buChar char="•"/>
            </a:pPr>
            <a:r>
              <a:rPr lang="en-GB" dirty="0" smtClean="0"/>
              <a:t>Social structures and community groups (for example, religious institutions and leaders, local community leadership, etc.) may be either the cause of protection threats or means for organising to respond to such threats.</a:t>
            </a:r>
          </a:p>
          <a:p>
            <a:pPr marL="171450" indent="-171450">
              <a:spcBef>
                <a:spcPts val="500"/>
              </a:spcBef>
              <a:buFont typeface="Arial"/>
              <a:buChar char="•"/>
            </a:pPr>
            <a:r>
              <a:rPr lang="en-GB" dirty="0" smtClean="0"/>
              <a:t>Some actors have a specific legal mandate to protect civilians (for example, UNHCR in the case of refugee protection or ICRC for civilians in times of war), while others do not have a specific mandate but their presence and capacity may afford them the access and expertise to help to protect civilians (for example, NGOs).</a:t>
            </a:r>
          </a:p>
          <a:p>
            <a:endParaRPr lang="en-GB" dirty="0" smtClean="0"/>
          </a:p>
          <a:p>
            <a:r>
              <a:rPr lang="en-GB" dirty="0" smtClean="0"/>
              <a:t>(Graph and text from CWS Protection Mainstreaming manual 2012)</a:t>
            </a:r>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7</a:t>
            </a:fld>
            <a:endParaRPr lang="en-GB"/>
          </a:p>
        </p:txBody>
      </p:sp>
    </p:spTree>
    <p:extLst>
      <p:ext uri="{BB962C8B-B14F-4D97-AF65-F5344CB8AC3E}">
        <p14:creationId xmlns:p14="http://schemas.microsoft.com/office/powerpoint/2010/main" val="41367797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four Protection Principles in the Sphere Handbook convert several of the legal principles and rights outlined in the Humanitarian Charter into practical actions.</a:t>
            </a:r>
          </a:p>
          <a:p>
            <a:endParaRPr lang="en-GB" dirty="0" smtClean="0"/>
          </a:p>
          <a:p>
            <a:r>
              <a:rPr lang="en-GB" dirty="0" smtClean="0"/>
              <a:t>Agencies which are not protection specialists and themselves lack the skills and capacity to respond appropriately to protection abuses through stand-alone protection programming still have a responsibility and very important role to play in improving the protection environment for affected populations through protection monitoring and reporting (e.g., documenting protection risks and instances/trends of abuse, reporting (with consent/as appropriate) documented information to protection mandated actors, and referring victims/survivors of abuse to appropriate services).</a:t>
            </a:r>
          </a:p>
          <a:p>
            <a:endParaRPr lang="en-GB" dirty="0" smtClean="0"/>
          </a:p>
          <a:p>
            <a:r>
              <a:rPr lang="en-GB" dirty="0" smtClean="0"/>
              <a:t>Source: </a:t>
            </a:r>
            <a:r>
              <a:rPr lang="en-GB" dirty="0" err="1" smtClean="0"/>
              <a:t>Trocaire</a:t>
            </a:r>
            <a:r>
              <a:rPr lang="en-GB" dirty="0" smtClean="0"/>
              <a:t> short guide to protection programming 2010)</a:t>
            </a:r>
          </a:p>
          <a:p>
            <a:r>
              <a:rPr lang="en-GB" dirty="0" smtClean="0"/>
              <a:t>(This point is specifically valid for Protection Principles 3 and 4)</a:t>
            </a:r>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8</a:t>
            </a:fld>
            <a:endParaRPr lang="en-GB"/>
          </a:p>
        </p:txBody>
      </p:sp>
    </p:spTree>
    <p:extLst>
      <p:ext uri="{BB962C8B-B14F-4D97-AF65-F5344CB8AC3E}">
        <p14:creationId xmlns:p14="http://schemas.microsoft.com/office/powerpoint/2010/main" val="1020451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Select (or ask) a participant to suggest an energetic method for splitting participants into 4 groups.</a:t>
            </a:r>
          </a:p>
          <a:p>
            <a:r>
              <a:rPr lang="en-GB" dirty="0" smtClean="0"/>
              <a:t>Group 1 focuses on Protection Principle 1, Group 2 focuses on Protection Principle 2, etc.</a:t>
            </a:r>
          </a:p>
          <a:p>
            <a:r>
              <a:rPr lang="en-GB" dirty="0" smtClean="0"/>
              <a:t>Encourage each team member to read at his/her own pace, using a highlighter to underline the key words and messages, and to ‘own’ their Handbook.</a:t>
            </a:r>
          </a:p>
          <a:p>
            <a:endParaRPr lang="en-GB" dirty="0" smtClean="0"/>
          </a:p>
          <a:p>
            <a:r>
              <a:rPr lang="en-GB" dirty="0" smtClean="0"/>
              <a:t>Let each team present for 3’ maximum; use a timer to keep the pace.</a:t>
            </a:r>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9</a:t>
            </a:fld>
            <a:endParaRPr lang="en-GB"/>
          </a:p>
        </p:txBody>
      </p:sp>
    </p:spTree>
    <p:extLst>
      <p:ext uri="{BB962C8B-B14F-4D97-AF65-F5344CB8AC3E}">
        <p14:creationId xmlns:p14="http://schemas.microsoft.com/office/powerpoint/2010/main" val="3763630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Keep the timing to 20’ even if participants have not finalised classifying the cards. They are only examples, a representation, and are by no means exhaustive.</a:t>
            </a:r>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10</a:t>
            </a:fld>
            <a:endParaRPr lang="en-GB"/>
          </a:p>
        </p:txBody>
      </p:sp>
    </p:spTree>
    <p:extLst>
      <p:ext uri="{BB962C8B-B14F-4D97-AF65-F5344CB8AC3E}">
        <p14:creationId xmlns:p14="http://schemas.microsoft.com/office/powerpoint/2010/main" val="37636306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4" descr="bottom-curv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655513"/>
            <a:ext cx="9144000" cy="1211010"/>
          </a:xfrm>
          <a:prstGeom prst="rect">
            <a:avLst/>
          </a:prstGeom>
        </p:spPr>
      </p:pic>
    </p:spTree>
    <p:extLst>
      <p:ext uri="{BB962C8B-B14F-4D97-AF65-F5344CB8AC3E}">
        <p14:creationId xmlns:p14="http://schemas.microsoft.com/office/powerpoint/2010/main" val="361182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ody Layout">
    <p:spTree>
      <p:nvGrpSpPr>
        <p:cNvPr id="1" name=""/>
        <p:cNvGrpSpPr/>
        <p:nvPr/>
      </p:nvGrpSpPr>
      <p:grpSpPr>
        <a:xfrm>
          <a:off x="0" y="0"/>
          <a:ext cx="0" cy="0"/>
          <a:chOff x="0" y="0"/>
          <a:chExt cx="0" cy="0"/>
        </a:xfrm>
      </p:grpSpPr>
      <p:pic>
        <p:nvPicPr>
          <p:cNvPr id="12" name="Picture 11" descr="bottom-curve-fad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049029"/>
            <a:ext cx="9144000" cy="817494"/>
          </a:xfrm>
          <a:prstGeom prst="rect">
            <a:avLst/>
          </a:prstGeom>
        </p:spPr>
      </p:pic>
      <p:sp>
        <p:nvSpPr>
          <p:cNvPr id="2" name="Title 1"/>
          <p:cNvSpPr>
            <a:spLocks noGrp="1"/>
          </p:cNvSpPr>
          <p:nvPr>
            <p:ph type="title"/>
          </p:nvPr>
        </p:nvSpPr>
        <p:spPr>
          <a:xfrm>
            <a:off x="457201" y="0"/>
            <a:ext cx="7679604" cy="1081760"/>
          </a:xfrm>
        </p:spPr>
        <p:txBody>
          <a:bodyPr anchor="ctr" anchorCtr="0">
            <a:noAutofit/>
          </a:bodyPr>
          <a:lstStyle>
            <a:lvl1pPr>
              <a:defRPr sz="2800"/>
            </a:lvl1pPr>
          </a:lstStyle>
          <a:p>
            <a:r>
              <a:rPr lang="en-GB" dirty="0" smtClean="0"/>
              <a:t>Click to edit Master title style</a:t>
            </a:r>
            <a:endParaRPr lang="en-GB" dirty="0"/>
          </a:p>
        </p:txBody>
      </p:sp>
      <p:sp>
        <p:nvSpPr>
          <p:cNvPr id="8" name="Text Placeholder 2"/>
          <p:cNvSpPr>
            <a:spLocks noGrp="1"/>
          </p:cNvSpPr>
          <p:nvPr>
            <p:ph idx="1"/>
          </p:nvPr>
        </p:nvSpPr>
        <p:spPr>
          <a:xfrm>
            <a:off x="457200" y="1340442"/>
            <a:ext cx="8229600" cy="4785722"/>
          </a:xfrm>
          <a:prstGeom prst="rect">
            <a:avLst/>
          </a:prstGeom>
        </p:spPr>
        <p:txBody>
          <a:bodyPr vert="horz" lIns="91440" tIns="45720" rIns="91440" bIns="45720" rtlCol="0">
            <a:noAutofit/>
          </a:bodyPr>
          <a:lstStyle>
            <a:lvl1pPr>
              <a:buClr>
                <a:schemeClr val="tx2"/>
              </a:buClr>
              <a:defRPr sz="2200">
                <a:solidFill>
                  <a:srgbClr val="000000"/>
                </a:solidFill>
              </a:defRPr>
            </a:lvl1pPr>
            <a:lvl2pPr>
              <a:defRPr sz="2200">
                <a:solidFill>
                  <a:srgbClr val="000000"/>
                </a:solidFill>
              </a:defRPr>
            </a:lvl2pPr>
            <a:lvl3pPr>
              <a:defRPr sz="2200">
                <a:solidFill>
                  <a:srgbClr val="000000"/>
                </a:solidFill>
              </a:defRPr>
            </a:lvl3pPr>
          </a:lstStyle>
          <a:p>
            <a:pPr lvl="0"/>
            <a:r>
              <a:rPr lang="en-GB" dirty="0" smtClean="0"/>
              <a:t>Click to edit Master text styles</a:t>
            </a:r>
          </a:p>
          <a:p>
            <a:pPr lvl="1"/>
            <a:r>
              <a:rPr lang="en-GB" dirty="0" smtClean="0"/>
              <a:t>Second level</a:t>
            </a:r>
          </a:p>
          <a:p>
            <a:pPr lvl="2"/>
            <a:r>
              <a:rPr lang="en-GB" dirty="0" smtClean="0"/>
              <a:t>Third level</a:t>
            </a:r>
          </a:p>
        </p:txBody>
      </p:sp>
      <p:sp>
        <p:nvSpPr>
          <p:cNvPr id="10" name="Footer Placeholder 4"/>
          <p:cNvSpPr>
            <a:spLocks noGrp="1"/>
          </p:cNvSpPr>
          <p:nvPr>
            <p:ph type="ftr" sz="quarter" idx="3"/>
          </p:nvPr>
        </p:nvSpPr>
        <p:spPr>
          <a:xfrm>
            <a:off x="457198" y="6380737"/>
            <a:ext cx="6072099" cy="365125"/>
          </a:xfrm>
          <a:prstGeom prst="rect">
            <a:avLst/>
          </a:prstGeom>
        </p:spPr>
        <p:txBody>
          <a:bodyPr vert="horz" lIns="91440" tIns="45720" rIns="91440" bIns="45720" rtlCol="0" anchor="ctr"/>
          <a:lstStyle>
            <a:lvl1pPr algn="l">
              <a:defRPr sz="1000">
                <a:solidFill>
                  <a:schemeClr val="bg1"/>
                </a:solidFill>
                <a:latin typeface="Tahoma"/>
                <a:cs typeface="Tahoma"/>
              </a:defRPr>
            </a:lvl1pPr>
          </a:lstStyle>
          <a:p>
            <a:r>
              <a:rPr lang="en-GB" dirty="0" smtClean="0"/>
              <a:t>Module A12 – Sphere and the Protection Principles</a:t>
            </a:r>
          </a:p>
          <a:p>
            <a:r>
              <a:rPr lang="en-GB" dirty="0" smtClean="0"/>
              <a:t>Sphere Training Package 2015</a:t>
            </a:r>
          </a:p>
        </p:txBody>
      </p:sp>
      <p:cxnSp>
        <p:nvCxnSpPr>
          <p:cNvPr id="13" name="Straight Connector 12"/>
          <p:cNvCxnSpPr/>
          <p:nvPr userDrawn="1"/>
        </p:nvCxnSpPr>
        <p:spPr>
          <a:xfrm>
            <a:off x="0" y="1057843"/>
            <a:ext cx="8889738"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pic>
        <p:nvPicPr>
          <p:cNvPr id="11" name="Picture 10" descr="protection.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17406" y="59147"/>
            <a:ext cx="1031799" cy="900000"/>
          </a:xfrm>
          <a:prstGeom prst="rect">
            <a:avLst/>
          </a:prstGeom>
        </p:spPr>
      </p:pic>
    </p:spTree>
    <p:extLst>
      <p:ext uri="{BB962C8B-B14F-4D97-AF65-F5344CB8AC3E}">
        <p14:creationId xmlns:p14="http://schemas.microsoft.com/office/powerpoint/2010/main" val="162873098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ody Layout no footer">
    <p:spTree>
      <p:nvGrpSpPr>
        <p:cNvPr id="1" name=""/>
        <p:cNvGrpSpPr/>
        <p:nvPr/>
      </p:nvGrpSpPr>
      <p:grpSpPr>
        <a:xfrm>
          <a:off x="0" y="0"/>
          <a:ext cx="0" cy="0"/>
          <a:chOff x="0" y="0"/>
          <a:chExt cx="0" cy="0"/>
        </a:xfrm>
      </p:grpSpPr>
      <p:pic>
        <p:nvPicPr>
          <p:cNvPr id="3" name="Picture 2" descr="protection.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117406" y="59147"/>
            <a:ext cx="1031799" cy="900000"/>
          </a:xfrm>
          <a:prstGeom prst="rect">
            <a:avLst/>
          </a:prstGeom>
        </p:spPr>
      </p:pic>
      <p:sp>
        <p:nvSpPr>
          <p:cNvPr id="2" name="Title 1"/>
          <p:cNvSpPr>
            <a:spLocks noGrp="1"/>
          </p:cNvSpPr>
          <p:nvPr>
            <p:ph type="title"/>
          </p:nvPr>
        </p:nvSpPr>
        <p:spPr>
          <a:xfrm>
            <a:off x="457201" y="0"/>
            <a:ext cx="7629147" cy="1081760"/>
          </a:xfrm>
        </p:spPr>
        <p:txBody>
          <a:bodyPr anchor="ctr" anchorCtr="0">
            <a:noAutofit/>
          </a:bodyPr>
          <a:lstStyle>
            <a:lvl1pPr>
              <a:defRPr sz="2800"/>
            </a:lvl1pPr>
          </a:lstStyle>
          <a:p>
            <a:r>
              <a:rPr lang="en-GB" dirty="0" smtClean="0"/>
              <a:t>Click to edit Master title style</a:t>
            </a:r>
            <a:endParaRPr lang="en-GB" dirty="0"/>
          </a:p>
        </p:txBody>
      </p:sp>
      <p:sp>
        <p:nvSpPr>
          <p:cNvPr id="8" name="Text Placeholder 2"/>
          <p:cNvSpPr>
            <a:spLocks noGrp="1"/>
          </p:cNvSpPr>
          <p:nvPr>
            <p:ph idx="1"/>
          </p:nvPr>
        </p:nvSpPr>
        <p:spPr>
          <a:xfrm>
            <a:off x="457200" y="1340442"/>
            <a:ext cx="8229600" cy="4785722"/>
          </a:xfrm>
          <a:prstGeom prst="rect">
            <a:avLst/>
          </a:prstGeom>
        </p:spPr>
        <p:txBody>
          <a:bodyPr vert="horz" lIns="91440" tIns="45720" rIns="91440" bIns="45720" rtlCol="0">
            <a:noAutofit/>
          </a:bodyPr>
          <a:lstStyle>
            <a:lvl1pPr>
              <a:buClr>
                <a:schemeClr val="tx2"/>
              </a:buClr>
              <a:defRPr sz="2200">
                <a:solidFill>
                  <a:srgbClr val="000000"/>
                </a:solidFill>
              </a:defRPr>
            </a:lvl1pPr>
            <a:lvl2pPr>
              <a:defRPr sz="2200">
                <a:solidFill>
                  <a:srgbClr val="000000"/>
                </a:solidFill>
              </a:defRPr>
            </a:lvl2pPr>
            <a:lvl3pPr>
              <a:defRPr sz="2200">
                <a:solidFill>
                  <a:srgbClr val="000000"/>
                </a:solidFill>
              </a:defRPr>
            </a:lvl3pPr>
          </a:lstStyle>
          <a:p>
            <a:pPr lvl="0"/>
            <a:r>
              <a:rPr lang="en-GB" dirty="0" smtClean="0"/>
              <a:t>Click to edit Master text styles</a:t>
            </a:r>
          </a:p>
          <a:p>
            <a:pPr lvl="1"/>
            <a:r>
              <a:rPr lang="en-GB" dirty="0" smtClean="0"/>
              <a:t>Second level</a:t>
            </a:r>
          </a:p>
          <a:p>
            <a:pPr lvl="2"/>
            <a:r>
              <a:rPr lang="en-GB" dirty="0" smtClean="0"/>
              <a:t>Third level</a:t>
            </a:r>
          </a:p>
        </p:txBody>
      </p:sp>
      <p:cxnSp>
        <p:nvCxnSpPr>
          <p:cNvPr id="13" name="Straight Connector 12"/>
          <p:cNvCxnSpPr/>
          <p:nvPr userDrawn="1"/>
        </p:nvCxnSpPr>
        <p:spPr>
          <a:xfrm>
            <a:off x="0" y="1057843"/>
            <a:ext cx="8889738"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8567731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xercise Layout">
    <p:spTree>
      <p:nvGrpSpPr>
        <p:cNvPr id="1" name=""/>
        <p:cNvGrpSpPr/>
        <p:nvPr/>
      </p:nvGrpSpPr>
      <p:grpSpPr>
        <a:xfrm>
          <a:off x="0" y="0"/>
          <a:ext cx="0" cy="0"/>
          <a:chOff x="0" y="0"/>
          <a:chExt cx="0" cy="0"/>
        </a:xfrm>
      </p:grpSpPr>
      <p:pic>
        <p:nvPicPr>
          <p:cNvPr id="3" name="Picture 2" descr="meeting shutterstock_230281012.jpg"/>
          <p:cNvPicPr>
            <a:picLocks noChangeAspect="1"/>
          </p:cNvPicPr>
          <p:nvPr userDrawn="1"/>
        </p:nvPicPr>
        <p:blipFill>
          <a:blip r:embed="rId2">
            <a:alphaModFix amt="73000"/>
            <a:extLst>
              <a:ext uri="{28A0092B-C50C-407E-A947-70E740481C1C}">
                <a14:useLocalDpi xmlns:a14="http://schemas.microsoft.com/office/drawing/2010/main" val="0"/>
              </a:ext>
            </a:extLst>
          </a:blip>
          <a:stretch>
            <a:fillRect/>
          </a:stretch>
        </p:blipFill>
        <p:spPr>
          <a:xfrm>
            <a:off x="5500687" y="3428900"/>
            <a:ext cx="3644656" cy="2882923"/>
          </a:xfrm>
          <a:prstGeom prst="rect">
            <a:avLst/>
          </a:prstGeom>
        </p:spPr>
      </p:pic>
      <p:pic>
        <p:nvPicPr>
          <p:cNvPr id="12" name="Picture 11" descr="bottom-curve-fade.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lstStyle>
            <a:lvl1pPr>
              <a:defRPr sz="2800">
                <a:solidFill>
                  <a:schemeClr val="accent1"/>
                </a:solidFill>
              </a:defRPr>
            </a:lvl1pPr>
          </a:lstStyle>
          <a:p>
            <a:r>
              <a:rPr lang="en-GB" dirty="0" smtClean="0"/>
              <a:t>Click to edit Master title style</a:t>
            </a:r>
            <a:endParaRPr lang="en-GB" dirty="0"/>
          </a:p>
        </p:txBody>
      </p:sp>
      <p:sp>
        <p:nvSpPr>
          <p:cNvPr id="8" name="Text Placeholder 2"/>
          <p:cNvSpPr>
            <a:spLocks noGrp="1"/>
          </p:cNvSpPr>
          <p:nvPr>
            <p:ph idx="1"/>
          </p:nvPr>
        </p:nvSpPr>
        <p:spPr>
          <a:xfrm>
            <a:off x="457200" y="1340442"/>
            <a:ext cx="8229600" cy="4785722"/>
          </a:xfrm>
          <a:prstGeom prst="rect">
            <a:avLst/>
          </a:prstGeom>
        </p:spPr>
        <p:txBody>
          <a:bodyPr vert="horz" lIns="91440" tIns="45720" rIns="91440" bIns="45720" rtlCol="0">
            <a:normAutofit/>
          </a:bodyPr>
          <a:lstStyle>
            <a:lvl1pPr>
              <a:buClr>
                <a:schemeClr val="tx2"/>
              </a:buClr>
              <a:defRPr sz="2200">
                <a:solidFill>
                  <a:schemeClr val="tx1"/>
                </a:solidFill>
              </a:defRPr>
            </a:lvl1pPr>
            <a:lvl2pPr>
              <a:buClr>
                <a:schemeClr val="bg2"/>
              </a:buClr>
              <a:defRPr sz="2200">
                <a:solidFill>
                  <a:schemeClr val="tx1"/>
                </a:solidFill>
              </a:defRPr>
            </a:lvl2pPr>
            <a:lvl3pPr>
              <a:buClr>
                <a:schemeClr val="bg2"/>
              </a:buClr>
              <a:defRPr sz="2200">
                <a:solidFill>
                  <a:schemeClr val="tx1"/>
                </a:solidFill>
              </a:defRPr>
            </a:lvl3pPr>
          </a:lstStyle>
          <a:p>
            <a:pPr lvl="0"/>
            <a:r>
              <a:rPr lang="en-GB" dirty="0" smtClean="0"/>
              <a:t>Click to edit Master text styles</a:t>
            </a:r>
          </a:p>
          <a:p>
            <a:pPr lvl="1"/>
            <a:r>
              <a:rPr lang="en-GB" dirty="0" smtClean="0"/>
              <a:t>Second level</a:t>
            </a:r>
          </a:p>
          <a:p>
            <a:pPr lvl="2"/>
            <a:r>
              <a:rPr lang="en-GB" dirty="0" smtClean="0"/>
              <a:t>Third </a:t>
            </a:r>
            <a:r>
              <a:rPr lang="en-GB" noProof="0" dirty="0" smtClean="0"/>
              <a:t>level</a:t>
            </a:r>
          </a:p>
        </p:txBody>
      </p:sp>
      <p:cxnSp>
        <p:nvCxnSpPr>
          <p:cNvPr id="13" name="Straight Connector 12"/>
          <p:cNvCxnSpPr/>
          <p:nvPr userDrawn="1"/>
        </p:nvCxnSpPr>
        <p:spPr>
          <a:xfrm>
            <a:off x="0" y="1057843"/>
            <a:ext cx="8889738"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9" name="Footer Placeholder 4"/>
          <p:cNvSpPr>
            <a:spLocks noGrp="1"/>
          </p:cNvSpPr>
          <p:nvPr>
            <p:ph type="ftr" sz="quarter" idx="3"/>
          </p:nvPr>
        </p:nvSpPr>
        <p:spPr>
          <a:xfrm>
            <a:off x="457198" y="6380737"/>
            <a:ext cx="6072099" cy="365125"/>
          </a:xfrm>
          <a:prstGeom prst="rect">
            <a:avLst/>
          </a:prstGeom>
        </p:spPr>
        <p:txBody>
          <a:bodyPr vert="horz" lIns="91440" tIns="45720" rIns="91440" bIns="45720" rtlCol="0" anchor="ctr"/>
          <a:lstStyle>
            <a:lvl1pPr algn="l">
              <a:defRPr sz="1000">
                <a:solidFill>
                  <a:schemeClr val="bg1"/>
                </a:solidFill>
                <a:latin typeface="Tahoma"/>
                <a:cs typeface="Tahoma"/>
              </a:defRPr>
            </a:lvl1pPr>
          </a:lstStyle>
          <a:p>
            <a:r>
              <a:rPr lang="en-GB" dirty="0" smtClean="0"/>
              <a:t>Module A12 – Sphere and the Protection Principles</a:t>
            </a:r>
          </a:p>
          <a:p>
            <a:r>
              <a:rPr lang="en-GB" dirty="0" smtClean="0"/>
              <a:t>Sphere Training Package 2015</a:t>
            </a:r>
          </a:p>
        </p:txBody>
      </p:sp>
    </p:spTree>
    <p:extLst>
      <p:ext uri="{BB962C8B-B14F-4D97-AF65-F5344CB8AC3E}">
        <p14:creationId xmlns:p14="http://schemas.microsoft.com/office/powerpoint/2010/main" val="47193511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Exercise Layout no graphic">
    <p:spTree>
      <p:nvGrpSpPr>
        <p:cNvPr id="1" name=""/>
        <p:cNvGrpSpPr/>
        <p:nvPr/>
      </p:nvGrpSpPr>
      <p:grpSpPr>
        <a:xfrm>
          <a:off x="0" y="0"/>
          <a:ext cx="0" cy="0"/>
          <a:chOff x="0" y="0"/>
          <a:chExt cx="0" cy="0"/>
        </a:xfrm>
      </p:grpSpPr>
      <p:pic>
        <p:nvPicPr>
          <p:cNvPr id="12" name="Picture 11" descr="bottom-curve-fad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lstStyle>
            <a:lvl1pPr>
              <a:defRPr sz="2800">
                <a:solidFill>
                  <a:schemeClr val="accent1"/>
                </a:solidFill>
              </a:defRPr>
            </a:lvl1pPr>
          </a:lstStyle>
          <a:p>
            <a:r>
              <a:rPr lang="en-GB" dirty="0" smtClean="0"/>
              <a:t>Click to edit Master title style</a:t>
            </a:r>
            <a:endParaRPr lang="en-GB" dirty="0"/>
          </a:p>
        </p:txBody>
      </p:sp>
      <p:sp>
        <p:nvSpPr>
          <p:cNvPr id="8" name="Text Placeholder 2"/>
          <p:cNvSpPr>
            <a:spLocks noGrp="1"/>
          </p:cNvSpPr>
          <p:nvPr>
            <p:ph idx="1"/>
          </p:nvPr>
        </p:nvSpPr>
        <p:spPr>
          <a:xfrm>
            <a:off x="457200" y="1340442"/>
            <a:ext cx="8229600" cy="4785722"/>
          </a:xfrm>
          <a:prstGeom prst="rect">
            <a:avLst/>
          </a:prstGeom>
        </p:spPr>
        <p:txBody>
          <a:bodyPr vert="horz" lIns="91440" tIns="45720" rIns="91440" bIns="45720" rtlCol="0">
            <a:normAutofit/>
          </a:bodyPr>
          <a:lstStyle>
            <a:lvl1pPr>
              <a:buClr>
                <a:schemeClr val="tx2"/>
              </a:buClr>
              <a:defRPr sz="2200">
                <a:solidFill>
                  <a:schemeClr val="tx1"/>
                </a:solidFill>
              </a:defRPr>
            </a:lvl1pPr>
            <a:lvl2pPr>
              <a:buClr>
                <a:schemeClr val="bg2"/>
              </a:buClr>
              <a:defRPr sz="2200">
                <a:solidFill>
                  <a:schemeClr val="tx1"/>
                </a:solidFill>
              </a:defRPr>
            </a:lvl2pPr>
            <a:lvl3pPr>
              <a:buClr>
                <a:schemeClr val="bg2"/>
              </a:buClr>
              <a:defRPr sz="2200">
                <a:solidFill>
                  <a:schemeClr val="tx1"/>
                </a:solidFill>
              </a:defRPr>
            </a:lvl3pPr>
          </a:lstStyle>
          <a:p>
            <a:pPr lvl="0"/>
            <a:r>
              <a:rPr lang="en-GB" dirty="0" smtClean="0"/>
              <a:t>Click to edit Master text styles</a:t>
            </a:r>
          </a:p>
          <a:p>
            <a:pPr lvl="1"/>
            <a:r>
              <a:rPr lang="en-GB" dirty="0" smtClean="0"/>
              <a:t>Second level</a:t>
            </a:r>
          </a:p>
          <a:p>
            <a:pPr lvl="2"/>
            <a:r>
              <a:rPr lang="en-GB" dirty="0" smtClean="0"/>
              <a:t>Third </a:t>
            </a:r>
            <a:r>
              <a:rPr lang="en-GB" noProof="0" dirty="0" smtClean="0"/>
              <a:t>level</a:t>
            </a:r>
          </a:p>
        </p:txBody>
      </p:sp>
      <p:cxnSp>
        <p:nvCxnSpPr>
          <p:cNvPr id="13" name="Straight Connector 12"/>
          <p:cNvCxnSpPr/>
          <p:nvPr userDrawn="1"/>
        </p:nvCxnSpPr>
        <p:spPr>
          <a:xfrm>
            <a:off x="0" y="1057843"/>
            <a:ext cx="8889738"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9" name="Footer Placeholder 4"/>
          <p:cNvSpPr>
            <a:spLocks noGrp="1"/>
          </p:cNvSpPr>
          <p:nvPr>
            <p:ph type="ftr" sz="quarter" idx="3"/>
          </p:nvPr>
        </p:nvSpPr>
        <p:spPr>
          <a:xfrm>
            <a:off x="457198" y="6380737"/>
            <a:ext cx="6072099" cy="365125"/>
          </a:xfrm>
          <a:prstGeom prst="rect">
            <a:avLst/>
          </a:prstGeom>
        </p:spPr>
        <p:txBody>
          <a:bodyPr vert="horz" lIns="91440" tIns="45720" rIns="91440" bIns="45720" rtlCol="0" anchor="ctr"/>
          <a:lstStyle>
            <a:lvl1pPr algn="l">
              <a:defRPr sz="1000">
                <a:solidFill>
                  <a:schemeClr val="bg1"/>
                </a:solidFill>
                <a:latin typeface="Tahoma"/>
                <a:cs typeface="Tahoma"/>
              </a:defRPr>
            </a:lvl1pPr>
          </a:lstStyle>
          <a:p>
            <a:r>
              <a:rPr lang="en-GB" dirty="0" smtClean="0"/>
              <a:t>Module A12 – Sphere and the Protection Principles</a:t>
            </a:r>
          </a:p>
          <a:p>
            <a:r>
              <a:rPr lang="en-GB" dirty="0" smtClean="0"/>
              <a:t>Sphere Training Package 2015</a:t>
            </a:r>
          </a:p>
        </p:txBody>
      </p:sp>
    </p:spTree>
    <p:extLst>
      <p:ext uri="{BB962C8B-B14F-4D97-AF65-F5344CB8AC3E}">
        <p14:creationId xmlns:p14="http://schemas.microsoft.com/office/powerpoint/2010/main" val="327783948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1" y="0"/>
            <a:ext cx="8229600" cy="1081760"/>
          </a:xfrm>
          <a:prstGeom prst="rect">
            <a:avLst/>
          </a:prstGeom>
          <a:noFill/>
        </p:spPr>
        <p:txBody>
          <a:bodyPr vert="horz" lIns="72000" tIns="36000" rIns="72000" bIns="36000" rtlCol="0" anchor="ctr" anchorCtr="0">
            <a:noAutofit/>
          </a:bodyPr>
          <a:lstStyle/>
          <a:p>
            <a:r>
              <a:rPr lang="en-GB" dirty="0" smtClean="0"/>
              <a:t>Click to edit </a:t>
            </a:r>
            <a:r>
              <a:rPr lang="en-GB" noProof="0" dirty="0" smtClean="0"/>
              <a:t>Master</a:t>
            </a:r>
            <a:r>
              <a:rPr lang="en-GB" dirty="0" smtClean="0"/>
              <a:t> title style</a:t>
            </a:r>
            <a:endParaRPr lang="en-GB" dirty="0"/>
          </a:p>
        </p:txBody>
      </p:sp>
      <p:sp>
        <p:nvSpPr>
          <p:cNvPr id="3" name="Text Placeholder 2"/>
          <p:cNvSpPr>
            <a:spLocks noGrp="1"/>
          </p:cNvSpPr>
          <p:nvPr>
            <p:ph type="body" idx="1"/>
          </p:nvPr>
        </p:nvSpPr>
        <p:spPr>
          <a:xfrm>
            <a:off x="457200" y="1352200"/>
            <a:ext cx="8229600" cy="4785722"/>
          </a:xfrm>
          <a:prstGeom prst="rect">
            <a:avLst/>
          </a:prstGeom>
        </p:spPr>
        <p:txBody>
          <a:bodyPr vert="horz" lIns="91440" tIns="45720" rIns="91440" bIns="45720" rtlCol="0">
            <a:noAutofit/>
          </a:bodyPr>
          <a:lstStyle/>
          <a:p>
            <a:pPr lvl="0"/>
            <a:r>
              <a:rPr lang="en-GB" dirty="0" smtClean="0"/>
              <a:t>Click to edit Master text s</a:t>
            </a:r>
            <a:r>
              <a:rPr lang="en-GB" noProof="0" dirty="0" err="1" smtClean="0"/>
              <a:t>tyles</a:t>
            </a:r>
            <a:endParaRPr lang="en-GB" noProof="0" dirty="0" smtClean="0"/>
          </a:p>
          <a:p>
            <a:pPr lvl="1"/>
            <a:r>
              <a:rPr lang="en-GB" noProof="0" dirty="0" smtClean="0"/>
              <a:t>Second level</a:t>
            </a:r>
          </a:p>
          <a:p>
            <a:pPr lvl="2"/>
            <a:r>
              <a:rPr lang="en-GB" noProof="0" dirty="0" smtClean="0"/>
              <a:t>Third level</a:t>
            </a:r>
          </a:p>
        </p:txBody>
      </p:sp>
      <p:sp>
        <p:nvSpPr>
          <p:cNvPr id="5" name="Footer Placeholder 4"/>
          <p:cNvSpPr>
            <a:spLocks noGrp="1"/>
          </p:cNvSpPr>
          <p:nvPr>
            <p:ph type="ftr" sz="quarter" idx="3"/>
          </p:nvPr>
        </p:nvSpPr>
        <p:spPr>
          <a:xfrm>
            <a:off x="457199" y="6329599"/>
            <a:ext cx="6302244" cy="365125"/>
          </a:xfrm>
          <a:prstGeom prst="rect">
            <a:avLst/>
          </a:prstGeom>
        </p:spPr>
        <p:txBody>
          <a:bodyPr vert="horz" lIns="91440" tIns="45720" rIns="91440" bIns="45720" rtlCol="0" anchor="ctr"/>
          <a:lstStyle>
            <a:lvl1pPr algn="l">
              <a:defRPr sz="1000">
                <a:solidFill>
                  <a:srgbClr val="004386"/>
                </a:solidFill>
                <a:latin typeface="Tahoma"/>
                <a:cs typeface="Tahoma"/>
              </a:defRPr>
            </a:lvl1pPr>
          </a:lstStyle>
          <a:p>
            <a:r>
              <a:rPr lang="en-GB" dirty="0" smtClean="0"/>
              <a:t>Module 12 – Sphere and the Protection Principles</a:t>
            </a:r>
            <a:endParaRPr lang="en-GB" noProof="0" dirty="0" smtClean="0"/>
          </a:p>
          <a:p>
            <a:r>
              <a:rPr lang="en-GB" noProof="0" dirty="0" smtClean="0"/>
              <a:t>Sphere Training Package 2015</a:t>
            </a:r>
          </a:p>
        </p:txBody>
      </p:sp>
    </p:spTree>
    <p:extLst>
      <p:ext uri="{BB962C8B-B14F-4D97-AF65-F5344CB8AC3E}">
        <p14:creationId xmlns:p14="http://schemas.microsoft.com/office/powerpoint/2010/main" val="17754815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1" r:id="rId4"/>
    <p:sldLayoutId id="2147483652" r:id="rId5"/>
  </p:sldLayoutIdLst>
  <p:hf sldNum="0" hdr="0" dt="0"/>
  <p:txStyles>
    <p:titleStyle>
      <a:lvl1pPr algn="l" defTabSz="457200" rtl="0" eaLnBrk="1" latinLnBrk="0" hangingPunct="1">
        <a:lnSpc>
          <a:spcPct val="100000"/>
        </a:lnSpc>
        <a:spcBef>
          <a:spcPct val="0"/>
        </a:spcBef>
        <a:buNone/>
        <a:defRPr sz="2800" b="1" kern="1200">
          <a:solidFill>
            <a:schemeClr val="tx2"/>
          </a:solidFill>
          <a:latin typeface="Tahoma"/>
          <a:ea typeface="+mj-ea"/>
          <a:cs typeface="Tahoma"/>
        </a:defRPr>
      </a:lvl1pPr>
    </p:titleStyle>
    <p:bodyStyle>
      <a:lvl1pPr marL="0" indent="0" algn="l" defTabSz="457200" rtl="0" eaLnBrk="1" latinLnBrk="0" hangingPunct="1">
        <a:spcBef>
          <a:spcPct val="20000"/>
        </a:spcBef>
        <a:buClr>
          <a:schemeClr val="tx2"/>
        </a:buClr>
        <a:buFontTx/>
        <a:buNone/>
        <a:defRPr sz="2200" kern="1200">
          <a:solidFill>
            <a:srgbClr val="004386"/>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4386"/>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4386"/>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8.jpg"/><Relationship Id="rId4" Type="http://schemas.openxmlformats.org/officeDocument/2006/relationships/image" Target="../media/image7.jp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1.emf"/><Relationship Id="rId5" Type="http://schemas.openxmlformats.org/officeDocument/2006/relationships/package" Target="../embeddings/Microsoft_Word_Document11.docx"/><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57854" y="6104352"/>
            <a:ext cx="4606304" cy="338554"/>
          </a:xfrm>
          <a:prstGeom prst="rect">
            <a:avLst/>
          </a:prstGeom>
          <a:noFill/>
        </p:spPr>
        <p:txBody>
          <a:bodyPr wrap="square" rtlCol="0">
            <a:spAutoFit/>
          </a:bodyPr>
          <a:lstStyle/>
          <a:p>
            <a:r>
              <a:rPr lang="en-GB" sz="1600" dirty="0">
                <a:solidFill>
                  <a:schemeClr val="bg1"/>
                </a:solidFill>
                <a:latin typeface="Tahoma"/>
                <a:cs typeface="Tahoma"/>
              </a:rPr>
              <a:t>Module </a:t>
            </a:r>
            <a:r>
              <a:rPr lang="en-GB" sz="1600" dirty="0" smtClean="0">
                <a:solidFill>
                  <a:schemeClr val="bg1"/>
                </a:solidFill>
                <a:latin typeface="Tahoma"/>
                <a:cs typeface="Tahoma"/>
              </a:rPr>
              <a:t>A12 </a:t>
            </a:r>
            <a:r>
              <a:rPr lang="en-GB" sz="1600" dirty="0">
                <a:solidFill>
                  <a:schemeClr val="bg1"/>
                </a:solidFill>
                <a:latin typeface="Tahoma"/>
                <a:cs typeface="Tahoma"/>
              </a:rPr>
              <a:t>– </a:t>
            </a:r>
            <a:r>
              <a:rPr lang="en-GB" sz="1600" dirty="0" smtClean="0">
                <a:solidFill>
                  <a:schemeClr val="bg1"/>
                </a:solidFill>
                <a:latin typeface="Tahoma"/>
                <a:cs typeface="Tahoma"/>
              </a:rPr>
              <a:t>Sphere </a:t>
            </a:r>
            <a:r>
              <a:rPr lang="en-GB" sz="1600" dirty="0">
                <a:solidFill>
                  <a:schemeClr val="bg1"/>
                </a:solidFill>
                <a:latin typeface="Tahoma"/>
                <a:cs typeface="Tahoma"/>
              </a:rPr>
              <a:t>Training Package </a:t>
            </a:r>
            <a:r>
              <a:rPr lang="en-GB" sz="1600" dirty="0" smtClean="0">
                <a:solidFill>
                  <a:schemeClr val="bg1"/>
                </a:solidFill>
                <a:latin typeface="Tahoma"/>
                <a:cs typeface="Tahoma"/>
              </a:rPr>
              <a:t>2015</a:t>
            </a:r>
            <a:endParaRPr lang="en-GB" sz="1600" dirty="0">
              <a:solidFill>
                <a:schemeClr val="bg1"/>
              </a:solidFill>
              <a:latin typeface="Tahoma"/>
              <a:cs typeface="Tahoma"/>
            </a:endParaRPr>
          </a:p>
        </p:txBody>
      </p:sp>
      <p:sp>
        <p:nvSpPr>
          <p:cNvPr id="7" name="Title 1"/>
          <p:cNvSpPr txBox="1">
            <a:spLocks/>
          </p:cNvSpPr>
          <p:nvPr/>
        </p:nvSpPr>
        <p:spPr>
          <a:xfrm>
            <a:off x="1704783" y="4052922"/>
            <a:ext cx="5736579" cy="1180338"/>
          </a:xfrm>
          <a:prstGeom prst="rect">
            <a:avLst/>
          </a:prstGeom>
          <a:noFill/>
        </p:spPr>
        <p:txBody>
          <a:bodyPr anchor="t" anchorCtr="0">
            <a:noAutofit/>
          </a:bodyPr>
          <a:lstStyle>
            <a:lvl1pPr algn="ctr" defTabSz="457200" rtl="0" eaLnBrk="1" latinLnBrk="0" hangingPunct="1">
              <a:lnSpc>
                <a:spcPct val="90000"/>
              </a:lnSpc>
              <a:spcBef>
                <a:spcPct val="0"/>
              </a:spcBef>
              <a:buNone/>
              <a:defRPr sz="4000" b="1" kern="1200" baseline="0">
                <a:solidFill>
                  <a:schemeClr val="bg2"/>
                </a:solidFill>
                <a:latin typeface="+mj-lt"/>
                <a:ea typeface="+mj-ea"/>
                <a:cs typeface="Lucida Sans Regular"/>
              </a:defRPr>
            </a:lvl1pPr>
          </a:lstStyle>
          <a:p>
            <a:pPr>
              <a:lnSpc>
                <a:spcPct val="100000"/>
              </a:lnSpc>
            </a:pPr>
            <a:r>
              <a:rPr lang="en-GB" sz="2400" b="0" i="1" dirty="0">
                <a:solidFill>
                  <a:schemeClr val="accent1"/>
                </a:solidFill>
                <a:latin typeface="Tahoma"/>
                <a:cs typeface="Tahoma"/>
              </a:rPr>
              <a:t>What are the Sphere Protection Principles and why are they important for all humanitarian actors?</a:t>
            </a:r>
          </a:p>
        </p:txBody>
      </p:sp>
      <p:sp>
        <p:nvSpPr>
          <p:cNvPr id="6" name="TextBox 5"/>
          <p:cNvSpPr txBox="1"/>
          <p:nvPr/>
        </p:nvSpPr>
        <p:spPr>
          <a:xfrm>
            <a:off x="1517254" y="2388016"/>
            <a:ext cx="6111628" cy="940770"/>
          </a:xfrm>
          <a:prstGeom prst="rect">
            <a:avLst/>
          </a:prstGeom>
          <a:noFill/>
        </p:spPr>
        <p:txBody>
          <a:bodyPr wrap="square" lIns="0" tIns="0" rIns="0" bIns="0" rtlCol="0">
            <a:spAutoFit/>
          </a:bodyPr>
          <a:lstStyle/>
          <a:p>
            <a:pPr algn="ctr">
              <a:lnSpc>
                <a:spcPct val="110000"/>
              </a:lnSpc>
            </a:pPr>
            <a:r>
              <a:rPr lang="en-GB" sz="2800" b="1" dirty="0" smtClean="0">
                <a:solidFill>
                  <a:schemeClr val="tx2"/>
                </a:solidFill>
                <a:latin typeface="Tahoma"/>
                <a:cs typeface="Tahoma"/>
              </a:rPr>
              <a:t>Sphere </a:t>
            </a:r>
            <a:r>
              <a:rPr lang="en-GB" sz="2800" b="1" dirty="0">
                <a:solidFill>
                  <a:schemeClr val="tx2"/>
                </a:solidFill>
                <a:latin typeface="Tahoma"/>
                <a:cs typeface="Tahoma"/>
              </a:rPr>
              <a:t>and the Protection Principles</a:t>
            </a:r>
            <a:endParaRPr lang="en-GB" sz="2800" b="1" dirty="0">
              <a:latin typeface="Tahoma"/>
              <a:cs typeface="Tahoma"/>
            </a:endParaRPr>
          </a:p>
        </p:txBody>
      </p:sp>
      <p:pic>
        <p:nvPicPr>
          <p:cNvPr id="9" name="Picture 8" descr="Sphere-Project-Logo-Standard-No-Tagline-RGB.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86655" y="523525"/>
            <a:ext cx="2739825" cy="1109629"/>
          </a:xfrm>
          <a:prstGeom prst="rect">
            <a:avLst/>
          </a:prstGeom>
        </p:spPr>
      </p:pic>
    </p:spTree>
    <p:extLst>
      <p:ext uri="{BB962C8B-B14F-4D97-AF65-F5344CB8AC3E}">
        <p14:creationId xmlns:p14="http://schemas.microsoft.com/office/powerpoint/2010/main" val="34079025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600" dirty="0"/>
              <a:t>Set of playing cards: </a:t>
            </a:r>
            <a:r>
              <a:rPr lang="en-GB" sz="2600" dirty="0" smtClean="0"/>
              <a:t/>
            </a:r>
            <a:br>
              <a:rPr lang="en-GB" sz="2600" dirty="0" smtClean="0"/>
            </a:br>
            <a:r>
              <a:rPr lang="en-GB" sz="2600" dirty="0" smtClean="0"/>
              <a:t>Protection </a:t>
            </a:r>
            <a:r>
              <a:rPr lang="en-GB" sz="2600" dirty="0"/>
              <a:t>Principles in action</a:t>
            </a:r>
          </a:p>
        </p:txBody>
      </p:sp>
      <p:sp>
        <p:nvSpPr>
          <p:cNvPr id="5" name="Content Placeholder 4"/>
          <p:cNvSpPr>
            <a:spLocks noGrp="1"/>
          </p:cNvSpPr>
          <p:nvPr>
            <p:ph idx="1"/>
          </p:nvPr>
        </p:nvSpPr>
        <p:spPr>
          <a:xfrm>
            <a:off x="457200" y="1340442"/>
            <a:ext cx="8229600" cy="4785722"/>
          </a:xfrm>
        </p:spPr>
        <p:txBody>
          <a:bodyPr/>
          <a:lstStyle/>
          <a:p>
            <a:r>
              <a:rPr lang="en-GB" dirty="0"/>
              <a:t>In groups</a:t>
            </a:r>
          </a:p>
          <a:p>
            <a:pPr lvl="1"/>
            <a:r>
              <a:rPr lang="en-GB" dirty="0"/>
              <a:t>Draw 4 columns on a flip chart and write the title of each Protection Principle as headers.</a:t>
            </a:r>
          </a:p>
          <a:p>
            <a:pPr lvl="1"/>
            <a:r>
              <a:rPr lang="en-GB" dirty="0"/>
              <a:t>Look at the set of cards distributed: each spells out an action that can be taken to enforce one or several Protection Principles. Discuss in your group and place each card in the column of the principle its action supports most.</a:t>
            </a:r>
          </a:p>
          <a:p>
            <a:pPr lvl="1"/>
            <a:r>
              <a:rPr lang="en-GB" dirty="0"/>
              <a:t>You also have 5 additional blank </a:t>
            </a:r>
            <a:r>
              <a:rPr lang="en-GB" dirty="0" smtClean="0"/>
              <a:t/>
            </a:r>
            <a:br>
              <a:rPr lang="en-GB" dirty="0" smtClean="0"/>
            </a:br>
            <a:r>
              <a:rPr lang="en-GB" dirty="0" smtClean="0"/>
              <a:t>cards</a:t>
            </a:r>
            <a:r>
              <a:rPr lang="en-GB" dirty="0"/>
              <a:t>: write down additional </a:t>
            </a:r>
            <a:r>
              <a:rPr lang="en-GB" dirty="0" smtClean="0"/>
              <a:t/>
            </a:r>
            <a:br>
              <a:rPr lang="en-GB" dirty="0" smtClean="0"/>
            </a:br>
            <a:r>
              <a:rPr lang="en-GB" dirty="0" smtClean="0"/>
              <a:t>protection </a:t>
            </a:r>
            <a:r>
              <a:rPr lang="en-GB" dirty="0"/>
              <a:t>actions that are important </a:t>
            </a:r>
            <a:r>
              <a:rPr lang="en-GB" dirty="0" smtClean="0"/>
              <a:t/>
            </a:r>
            <a:br>
              <a:rPr lang="en-GB" dirty="0" smtClean="0"/>
            </a:br>
            <a:r>
              <a:rPr lang="en-GB" dirty="0" smtClean="0"/>
              <a:t>in </a:t>
            </a:r>
            <a:r>
              <a:rPr lang="en-GB" dirty="0"/>
              <a:t>your operating context and place </a:t>
            </a:r>
            <a:r>
              <a:rPr lang="en-GB" dirty="0" smtClean="0"/>
              <a:t/>
            </a:r>
            <a:br>
              <a:rPr lang="en-GB" dirty="0" smtClean="0"/>
            </a:br>
            <a:r>
              <a:rPr lang="en-GB" dirty="0" smtClean="0"/>
              <a:t>them </a:t>
            </a:r>
            <a:r>
              <a:rPr lang="en-GB" dirty="0"/>
              <a:t>under the appropriate principle.</a:t>
            </a:r>
          </a:p>
        </p:txBody>
      </p:sp>
      <p:sp>
        <p:nvSpPr>
          <p:cNvPr id="4" name="Footer Placeholder 3"/>
          <p:cNvSpPr>
            <a:spLocks noGrp="1"/>
          </p:cNvSpPr>
          <p:nvPr>
            <p:ph type="ftr" sz="quarter" idx="3"/>
          </p:nvPr>
        </p:nvSpPr>
        <p:spPr/>
        <p:txBody>
          <a:bodyPr/>
          <a:lstStyle/>
          <a:p>
            <a:r>
              <a:rPr lang="en-GB" smtClean="0"/>
              <a:t>Module A12 – Sphere and the Protection Principles</a:t>
            </a:r>
          </a:p>
          <a:p>
            <a:r>
              <a:rPr lang="en-GB" smtClean="0"/>
              <a:t>Sphere Training Package 2015</a:t>
            </a:r>
            <a:endParaRPr lang="en-GB" dirty="0" smtClean="0"/>
          </a:p>
        </p:txBody>
      </p:sp>
      <p:pic>
        <p:nvPicPr>
          <p:cNvPr id="3" name="Picture 2" descr="clock-2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14783" y="77560"/>
            <a:ext cx="1031799" cy="900000"/>
          </a:xfrm>
          <a:prstGeom prst="rect">
            <a:avLst/>
          </a:prstGeom>
        </p:spPr>
      </p:pic>
    </p:spTree>
    <p:extLst>
      <p:ext uri="{BB962C8B-B14F-4D97-AF65-F5344CB8AC3E}">
        <p14:creationId xmlns:p14="http://schemas.microsoft.com/office/powerpoint/2010/main" val="23046781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Key messages</a:t>
            </a:r>
          </a:p>
        </p:txBody>
      </p:sp>
      <p:sp>
        <p:nvSpPr>
          <p:cNvPr id="5" name="Content Placeholder 4"/>
          <p:cNvSpPr>
            <a:spLocks noGrp="1"/>
          </p:cNvSpPr>
          <p:nvPr>
            <p:ph idx="1"/>
          </p:nvPr>
        </p:nvSpPr>
        <p:spPr/>
        <p:txBody>
          <a:bodyPr/>
          <a:lstStyle/>
          <a:p>
            <a:pPr lvl="1">
              <a:spcBef>
                <a:spcPts val="2000"/>
              </a:spcBef>
            </a:pPr>
            <a:r>
              <a:rPr lang="en-GB" dirty="0"/>
              <a:t>Protection is concerned with the safety, dignity and rights of people affected by disaster or armed conflict.</a:t>
            </a:r>
          </a:p>
          <a:p>
            <a:pPr lvl="1">
              <a:spcBef>
                <a:spcPts val="2000"/>
              </a:spcBef>
            </a:pPr>
            <a:r>
              <a:rPr lang="en-GB" dirty="0"/>
              <a:t>All agencies should be guided by protection principles, even if they do not have a distinct protection mandate or specialist capacity in protection.</a:t>
            </a:r>
          </a:p>
          <a:p>
            <a:pPr lvl="1">
              <a:spcBef>
                <a:spcPts val="2000"/>
              </a:spcBef>
            </a:pPr>
            <a:r>
              <a:rPr lang="en-GB" dirty="0"/>
              <a:t>The four Protection Principles outline the way agencies can avoid exposing the affected population to further harm, and how they can help people to achieve greater safety and security.</a:t>
            </a:r>
          </a:p>
        </p:txBody>
      </p:sp>
      <p:sp>
        <p:nvSpPr>
          <p:cNvPr id="4" name="Footer Placeholder 3"/>
          <p:cNvSpPr>
            <a:spLocks noGrp="1"/>
          </p:cNvSpPr>
          <p:nvPr>
            <p:ph type="ftr" sz="quarter" idx="3"/>
          </p:nvPr>
        </p:nvSpPr>
        <p:spPr/>
        <p:txBody>
          <a:bodyPr/>
          <a:lstStyle/>
          <a:p>
            <a:r>
              <a:rPr lang="en-GB" smtClean="0"/>
              <a:t>Module A12 – Sphere and the Protection Principles</a:t>
            </a:r>
          </a:p>
          <a:p>
            <a:r>
              <a:rPr lang="en-GB" smtClean="0"/>
              <a:t>Sphere Training Package 2015</a:t>
            </a:r>
            <a:endParaRPr lang="en-GB" dirty="0" smtClean="0"/>
          </a:p>
        </p:txBody>
      </p:sp>
    </p:spTree>
    <p:extLst>
      <p:ext uri="{BB962C8B-B14F-4D97-AF65-F5344CB8AC3E}">
        <p14:creationId xmlns:p14="http://schemas.microsoft.com/office/powerpoint/2010/main" val="34205538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is protection</a:t>
            </a:r>
            <a:r>
              <a:rPr lang="en-GB" dirty="0" smtClean="0"/>
              <a:t>?</a:t>
            </a:r>
            <a:endParaRPr lang="en-GB" dirty="0"/>
          </a:p>
        </p:txBody>
      </p:sp>
      <p:sp>
        <p:nvSpPr>
          <p:cNvPr id="3" name="Content Placeholder 2"/>
          <p:cNvSpPr>
            <a:spLocks noGrp="1"/>
          </p:cNvSpPr>
          <p:nvPr>
            <p:ph idx="1"/>
          </p:nvPr>
        </p:nvSpPr>
        <p:spPr/>
        <p:txBody>
          <a:bodyPr/>
          <a:lstStyle/>
          <a:p>
            <a:pPr>
              <a:spcBef>
                <a:spcPts val="2000"/>
              </a:spcBef>
            </a:pPr>
            <a:r>
              <a:rPr lang="en-GB" i="1" dirty="0" smtClean="0">
                <a:solidFill>
                  <a:schemeClr val="accent1"/>
                </a:solidFill>
              </a:rPr>
              <a:t>“</a:t>
            </a:r>
            <a:r>
              <a:rPr lang="en-GB" i="1" dirty="0">
                <a:solidFill>
                  <a:schemeClr val="accent1"/>
                </a:solidFill>
              </a:rPr>
              <a:t>Protection is concerned with the safety, dignity and rights of people affected by disaster or armed conflict.” </a:t>
            </a:r>
          </a:p>
          <a:p>
            <a:pPr algn="r">
              <a:spcBef>
                <a:spcPts val="600"/>
              </a:spcBef>
            </a:pPr>
            <a:r>
              <a:rPr lang="en-GB" sz="1800" i="1" dirty="0" smtClean="0"/>
              <a:t>Page </a:t>
            </a:r>
            <a:r>
              <a:rPr lang="en-GB" sz="1800" i="1" dirty="0"/>
              <a:t>29 Sphere Handbook</a:t>
            </a:r>
          </a:p>
          <a:p>
            <a:pPr>
              <a:spcBef>
                <a:spcPts val="2000"/>
              </a:spcBef>
            </a:pPr>
            <a:r>
              <a:rPr lang="en-GB" i="1" dirty="0">
                <a:solidFill>
                  <a:srgbClr val="579305"/>
                </a:solidFill>
              </a:rPr>
              <a:t>“Protection is defined as all activities aimed at obtaining full respect for the rights of the individual in accordance with the letter and spirit of the relevant bodies of law, namely human rights law, international humanitarian law and refugee law.” </a:t>
            </a:r>
            <a:endParaRPr lang="en-GB" i="1" dirty="0" smtClean="0">
              <a:solidFill>
                <a:srgbClr val="579305"/>
              </a:solidFill>
            </a:endParaRPr>
          </a:p>
          <a:p>
            <a:pPr algn="r">
              <a:spcBef>
                <a:spcPts val="600"/>
              </a:spcBef>
            </a:pPr>
            <a:r>
              <a:rPr lang="en-GB" sz="1800" i="1" dirty="0" smtClean="0"/>
              <a:t>(</a:t>
            </a:r>
            <a:r>
              <a:rPr lang="en-GB" sz="1800" i="1" dirty="0"/>
              <a:t>ICRC/IASC-endorsed Definition)</a:t>
            </a:r>
          </a:p>
        </p:txBody>
      </p:sp>
      <p:sp>
        <p:nvSpPr>
          <p:cNvPr id="4" name="Footer Placeholder 3"/>
          <p:cNvSpPr>
            <a:spLocks noGrp="1"/>
          </p:cNvSpPr>
          <p:nvPr>
            <p:ph type="ftr" sz="quarter" idx="3"/>
          </p:nvPr>
        </p:nvSpPr>
        <p:spPr/>
        <p:txBody>
          <a:bodyPr/>
          <a:lstStyle/>
          <a:p>
            <a:r>
              <a:rPr lang="en-GB" smtClean="0"/>
              <a:t>Module A12 – Sphere and the Protection Principles</a:t>
            </a:r>
          </a:p>
          <a:p>
            <a:r>
              <a:rPr lang="en-GB" smtClean="0"/>
              <a:t>Sphere Training Package 2015</a:t>
            </a:r>
            <a:endParaRPr lang="en-GB" dirty="0" smtClean="0"/>
          </a:p>
        </p:txBody>
      </p:sp>
    </p:spTree>
    <p:extLst>
      <p:ext uri="{BB962C8B-B14F-4D97-AF65-F5344CB8AC3E}">
        <p14:creationId xmlns:p14="http://schemas.microsoft.com/office/powerpoint/2010/main" val="29362663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Balancing assistance and </a:t>
            </a:r>
            <a:r>
              <a:rPr lang="en-GB" dirty="0" smtClean="0"/>
              <a:t>protection</a:t>
            </a:r>
            <a:endParaRPr lang="en-GB" dirty="0"/>
          </a:p>
        </p:txBody>
      </p:sp>
      <p:sp>
        <p:nvSpPr>
          <p:cNvPr id="3" name="Content Placeholder 2"/>
          <p:cNvSpPr>
            <a:spLocks noGrp="1"/>
          </p:cNvSpPr>
          <p:nvPr>
            <p:ph idx="1"/>
          </p:nvPr>
        </p:nvSpPr>
        <p:spPr>
          <a:xfrm>
            <a:off x="2240195" y="1826115"/>
            <a:ext cx="1814298" cy="491207"/>
          </a:xfrm>
        </p:spPr>
        <p:txBody>
          <a:bodyPr/>
          <a:lstStyle/>
          <a:p>
            <a:r>
              <a:rPr lang="en-GB" sz="1800" b="1" dirty="0">
                <a:solidFill>
                  <a:schemeClr val="tx2"/>
                </a:solidFill>
              </a:rPr>
              <a:t>Protection</a:t>
            </a:r>
          </a:p>
        </p:txBody>
      </p:sp>
      <p:sp>
        <p:nvSpPr>
          <p:cNvPr id="4" name="Footer Placeholder 3"/>
          <p:cNvSpPr>
            <a:spLocks noGrp="1"/>
          </p:cNvSpPr>
          <p:nvPr>
            <p:ph type="ftr" sz="quarter" idx="3"/>
          </p:nvPr>
        </p:nvSpPr>
        <p:spPr/>
        <p:txBody>
          <a:bodyPr/>
          <a:lstStyle/>
          <a:p>
            <a:r>
              <a:rPr lang="en-GB" smtClean="0"/>
              <a:t>Module A12 – Sphere and the Protection Principles</a:t>
            </a:r>
          </a:p>
          <a:p>
            <a:r>
              <a:rPr lang="en-GB" smtClean="0"/>
              <a:t>Sphere Training Package 2015</a:t>
            </a:r>
            <a:endParaRPr lang="en-GB" dirty="0" smtClean="0"/>
          </a:p>
        </p:txBody>
      </p:sp>
      <p:sp>
        <p:nvSpPr>
          <p:cNvPr id="5" name="Content Placeholder 2"/>
          <p:cNvSpPr txBox="1">
            <a:spLocks/>
          </p:cNvSpPr>
          <p:nvPr/>
        </p:nvSpPr>
        <p:spPr>
          <a:xfrm>
            <a:off x="5464257" y="1826115"/>
            <a:ext cx="1814298" cy="491207"/>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800" b="1" dirty="0" smtClean="0">
                <a:solidFill>
                  <a:schemeClr val="tx2"/>
                </a:solidFill>
              </a:rPr>
              <a:t>Assistance</a:t>
            </a:r>
            <a:endParaRPr lang="en-GB" sz="1800" b="1" dirty="0">
              <a:solidFill>
                <a:schemeClr val="tx2"/>
              </a:solidFill>
            </a:endParaRPr>
          </a:p>
        </p:txBody>
      </p:sp>
      <p:pic>
        <p:nvPicPr>
          <p:cNvPr id="6" name="Picture 5" descr="Sphere-person-balanced-backgroun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58379" y="1081759"/>
            <a:ext cx="3530981" cy="5089663"/>
          </a:xfrm>
          <a:prstGeom prst="rect">
            <a:avLst/>
          </a:prstGeom>
        </p:spPr>
      </p:pic>
      <p:pic>
        <p:nvPicPr>
          <p:cNvPr id="7" name="Picture 6" descr="Derenne.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0201" y="2712057"/>
            <a:ext cx="2102203" cy="1487309"/>
          </a:xfrm>
          <a:prstGeom prst="rect">
            <a:avLst/>
          </a:prstGeom>
        </p:spPr>
      </p:pic>
      <p:pic>
        <p:nvPicPr>
          <p:cNvPr id="8" name="Picture 7" descr="McMillan.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14572" y="2712057"/>
            <a:ext cx="2102203" cy="1487309"/>
          </a:xfrm>
          <a:prstGeom prst="rect">
            <a:avLst/>
          </a:prstGeom>
        </p:spPr>
      </p:pic>
      <p:sp>
        <p:nvSpPr>
          <p:cNvPr id="9" name="TextBox 8"/>
          <p:cNvSpPr txBox="1"/>
          <p:nvPr/>
        </p:nvSpPr>
        <p:spPr>
          <a:xfrm>
            <a:off x="4550200" y="3197623"/>
            <a:ext cx="727699" cy="369332"/>
          </a:xfrm>
          <a:prstGeom prst="rect">
            <a:avLst/>
          </a:prstGeom>
          <a:noFill/>
        </p:spPr>
        <p:txBody>
          <a:bodyPr wrap="square" rtlCol="0">
            <a:spAutoFit/>
          </a:bodyPr>
          <a:lstStyle/>
          <a:p>
            <a:pPr algn="ctr"/>
            <a:r>
              <a:rPr lang="en-GB" sz="900" b="1" dirty="0" smtClean="0">
                <a:solidFill>
                  <a:schemeClr val="bg1"/>
                </a:solidFill>
                <a:latin typeface="Tahoma"/>
                <a:cs typeface="Tahoma"/>
              </a:rPr>
              <a:t>People’s dignity</a:t>
            </a:r>
            <a:endParaRPr lang="en-GB" sz="900" b="1" dirty="0">
              <a:solidFill>
                <a:schemeClr val="bg1"/>
              </a:solidFill>
              <a:latin typeface="Tahoma"/>
              <a:cs typeface="Tahoma"/>
            </a:endParaRPr>
          </a:p>
        </p:txBody>
      </p:sp>
    </p:spTree>
    <p:extLst>
      <p:ext uri="{BB962C8B-B14F-4D97-AF65-F5344CB8AC3E}">
        <p14:creationId xmlns:p14="http://schemas.microsoft.com/office/powerpoint/2010/main" val="24753316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Why is protection needed?</a:t>
            </a:r>
          </a:p>
        </p:txBody>
      </p:sp>
      <p:sp>
        <p:nvSpPr>
          <p:cNvPr id="3" name="Content Placeholder 2"/>
          <p:cNvSpPr>
            <a:spLocks noGrp="1"/>
          </p:cNvSpPr>
          <p:nvPr>
            <p:ph idx="1"/>
          </p:nvPr>
        </p:nvSpPr>
        <p:spPr/>
        <p:txBody>
          <a:bodyPr/>
          <a:lstStyle/>
          <a:p>
            <a:pPr lvl="1">
              <a:spcBef>
                <a:spcPts val="2000"/>
              </a:spcBef>
            </a:pPr>
            <a:r>
              <a:rPr lang="en-GB" dirty="0"/>
              <a:t>Humanitarian crises exacerbate the levels of risks for affected populations, due to the nature of the crisis itself and to the breakdown of family/social support </a:t>
            </a:r>
            <a:r>
              <a:rPr lang="en-GB" dirty="0" smtClean="0"/>
              <a:t>networks.</a:t>
            </a:r>
            <a:endParaRPr lang="en-GB" dirty="0"/>
          </a:p>
          <a:p>
            <a:pPr lvl="1">
              <a:spcBef>
                <a:spcPts val="2000"/>
              </a:spcBef>
            </a:pPr>
            <a:r>
              <a:rPr lang="en-GB" dirty="0"/>
              <a:t>Increased needs lead to survival strategies which can be perilous and increase protection </a:t>
            </a:r>
            <a:r>
              <a:rPr lang="en-GB" dirty="0" smtClean="0"/>
              <a:t>risks.</a:t>
            </a:r>
            <a:endParaRPr lang="en-GB" dirty="0"/>
          </a:p>
        </p:txBody>
      </p:sp>
      <p:sp>
        <p:nvSpPr>
          <p:cNvPr id="4" name="Footer Placeholder 3"/>
          <p:cNvSpPr>
            <a:spLocks noGrp="1"/>
          </p:cNvSpPr>
          <p:nvPr>
            <p:ph type="ftr" sz="quarter" idx="3"/>
          </p:nvPr>
        </p:nvSpPr>
        <p:spPr/>
        <p:txBody>
          <a:bodyPr/>
          <a:lstStyle/>
          <a:p>
            <a:r>
              <a:rPr lang="en-GB" smtClean="0"/>
              <a:t>Module A12 – Sphere and the Protection Principles</a:t>
            </a:r>
          </a:p>
          <a:p>
            <a:r>
              <a:rPr lang="en-GB" smtClean="0"/>
              <a:t>Sphere Training Package 2015</a:t>
            </a:r>
            <a:endParaRPr lang="en-GB" dirty="0" smtClean="0"/>
          </a:p>
        </p:txBody>
      </p:sp>
    </p:spTree>
    <p:extLst>
      <p:ext uri="{BB962C8B-B14F-4D97-AF65-F5344CB8AC3E}">
        <p14:creationId xmlns:p14="http://schemas.microsoft.com/office/powerpoint/2010/main" val="29400481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600" dirty="0"/>
              <a:t>What are examples of protection concerns during humanitarian crises</a:t>
            </a:r>
            <a:r>
              <a:rPr lang="en-GB" sz="2600" dirty="0" smtClean="0"/>
              <a:t>?</a:t>
            </a:r>
            <a:endParaRPr lang="en-GB" sz="2600" dirty="0"/>
          </a:p>
        </p:txBody>
      </p:sp>
      <p:sp>
        <p:nvSpPr>
          <p:cNvPr id="4" name="Footer Placeholder 3"/>
          <p:cNvSpPr>
            <a:spLocks noGrp="1"/>
          </p:cNvSpPr>
          <p:nvPr>
            <p:ph type="ftr" sz="quarter" idx="3"/>
          </p:nvPr>
        </p:nvSpPr>
        <p:spPr/>
        <p:txBody>
          <a:bodyPr/>
          <a:lstStyle/>
          <a:p>
            <a:r>
              <a:rPr lang="en-GB" smtClean="0"/>
              <a:t>Module A12 – Sphere and the Protection Principles</a:t>
            </a:r>
          </a:p>
          <a:p>
            <a:r>
              <a:rPr lang="en-GB" smtClean="0"/>
              <a:t>Sphere Training Package 2015</a:t>
            </a:r>
            <a:endParaRPr lang="en-GB" dirty="0" smtClean="0"/>
          </a:p>
        </p:txBody>
      </p:sp>
      <p:sp>
        <p:nvSpPr>
          <p:cNvPr id="5" name="Content Placeholder 2"/>
          <p:cNvSpPr txBox="1">
            <a:spLocks/>
          </p:cNvSpPr>
          <p:nvPr/>
        </p:nvSpPr>
        <p:spPr>
          <a:xfrm>
            <a:off x="6074874" y="1325464"/>
            <a:ext cx="2718020" cy="640506"/>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200" b="1" dirty="0" smtClean="0">
                <a:solidFill>
                  <a:schemeClr val="accent1"/>
                </a:solidFill>
              </a:rPr>
              <a:t>Deliberate </a:t>
            </a:r>
            <a:r>
              <a:rPr lang="en-GB" sz="1200" b="1" dirty="0">
                <a:solidFill>
                  <a:schemeClr val="accent1"/>
                </a:solidFill>
              </a:rPr>
              <a:t>attack, killing, wounding, displacement and disappearance of civilians</a:t>
            </a:r>
          </a:p>
        </p:txBody>
      </p:sp>
      <p:sp>
        <p:nvSpPr>
          <p:cNvPr id="6" name="Content Placeholder 2"/>
          <p:cNvSpPr txBox="1">
            <a:spLocks/>
          </p:cNvSpPr>
          <p:nvPr/>
        </p:nvSpPr>
        <p:spPr>
          <a:xfrm>
            <a:off x="7015203" y="2777431"/>
            <a:ext cx="2128797" cy="835882"/>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200" b="1" dirty="0">
                <a:solidFill>
                  <a:schemeClr val="accent1"/>
                </a:solidFill>
              </a:rPr>
              <a:t>Discriminations in access to assistance, health, education, water and economic opportunities</a:t>
            </a:r>
          </a:p>
        </p:txBody>
      </p:sp>
      <p:pic>
        <p:nvPicPr>
          <p:cNvPr id="7" name="Picture 2" descr="IMG_4033 - Cliquez pour agrandir"/>
          <p:cNvPicPr>
            <a:picLocks noChangeAspect="1" noChangeArrowheads="1"/>
          </p:cNvPicPr>
          <p:nvPr/>
        </p:nvPicPr>
        <p:blipFill>
          <a:blip r:embed="rId3" cstate="print"/>
          <a:srcRect/>
          <a:stretch>
            <a:fillRect/>
          </a:stretch>
        </p:blipFill>
        <p:spPr bwMode="auto">
          <a:xfrm>
            <a:off x="2206864" y="1965970"/>
            <a:ext cx="4762500" cy="3562351"/>
          </a:xfrm>
          <a:prstGeom prst="rect">
            <a:avLst/>
          </a:prstGeom>
          <a:noFill/>
        </p:spPr>
      </p:pic>
      <p:sp>
        <p:nvSpPr>
          <p:cNvPr id="8" name="Content Placeholder 2"/>
          <p:cNvSpPr txBox="1">
            <a:spLocks/>
          </p:cNvSpPr>
          <p:nvPr/>
        </p:nvSpPr>
        <p:spPr>
          <a:xfrm>
            <a:off x="7015203" y="2225740"/>
            <a:ext cx="2073826" cy="408496"/>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200" b="1" dirty="0">
                <a:solidFill>
                  <a:schemeClr val="accent1"/>
                </a:solidFill>
              </a:rPr>
              <a:t>Forced prostitution</a:t>
            </a:r>
          </a:p>
        </p:txBody>
      </p:sp>
      <p:sp>
        <p:nvSpPr>
          <p:cNvPr id="9" name="Content Placeholder 2"/>
          <p:cNvSpPr txBox="1">
            <a:spLocks/>
          </p:cNvSpPr>
          <p:nvPr/>
        </p:nvSpPr>
        <p:spPr>
          <a:xfrm>
            <a:off x="7015203" y="3702698"/>
            <a:ext cx="1973083" cy="681048"/>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200" b="1" dirty="0">
                <a:solidFill>
                  <a:schemeClr val="accent1"/>
                </a:solidFill>
              </a:rPr>
              <a:t>Arbitrary restriction on movements, forced returns</a:t>
            </a:r>
          </a:p>
        </p:txBody>
      </p:sp>
      <p:sp>
        <p:nvSpPr>
          <p:cNvPr id="10" name="Content Placeholder 2"/>
          <p:cNvSpPr txBox="1">
            <a:spLocks/>
          </p:cNvSpPr>
          <p:nvPr/>
        </p:nvSpPr>
        <p:spPr>
          <a:xfrm>
            <a:off x="7015203" y="4383746"/>
            <a:ext cx="2073826" cy="525073"/>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200" b="1" dirty="0">
                <a:solidFill>
                  <a:schemeClr val="accent1"/>
                </a:solidFill>
              </a:rPr>
              <a:t>Forced recruitment into armed forces</a:t>
            </a:r>
          </a:p>
        </p:txBody>
      </p:sp>
      <p:sp>
        <p:nvSpPr>
          <p:cNvPr id="11" name="Content Placeholder 2"/>
          <p:cNvSpPr txBox="1">
            <a:spLocks/>
          </p:cNvSpPr>
          <p:nvPr/>
        </p:nvSpPr>
        <p:spPr>
          <a:xfrm>
            <a:off x="7015203" y="4933241"/>
            <a:ext cx="1973083" cy="525073"/>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200" b="1" dirty="0">
                <a:solidFill>
                  <a:schemeClr val="accent1"/>
                </a:solidFill>
              </a:rPr>
              <a:t>Torture and inhuman treatment</a:t>
            </a:r>
          </a:p>
        </p:txBody>
      </p:sp>
      <p:sp>
        <p:nvSpPr>
          <p:cNvPr id="12" name="Content Placeholder 2"/>
          <p:cNvSpPr txBox="1">
            <a:spLocks/>
          </p:cNvSpPr>
          <p:nvPr/>
        </p:nvSpPr>
        <p:spPr>
          <a:xfrm>
            <a:off x="1118425" y="5564953"/>
            <a:ext cx="4127771" cy="525073"/>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200" b="1" dirty="0">
                <a:solidFill>
                  <a:schemeClr val="accent1"/>
                </a:solidFill>
              </a:rPr>
              <a:t>Thirst, hunger, disease, caused by the deliberate destruction of services or denial of livelihoods</a:t>
            </a:r>
          </a:p>
        </p:txBody>
      </p:sp>
      <p:sp>
        <p:nvSpPr>
          <p:cNvPr id="13" name="Content Placeholder 2"/>
          <p:cNvSpPr txBox="1">
            <a:spLocks/>
          </p:cNvSpPr>
          <p:nvPr/>
        </p:nvSpPr>
        <p:spPr>
          <a:xfrm>
            <a:off x="310627" y="4933241"/>
            <a:ext cx="1725269" cy="835882"/>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GB" sz="1200" b="1" dirty="0">
                <a:solidFill>
                  <a:schemeClr val="accent1"/>
                </a:solidFill>
              </a:rPr>
              <a:t>Restriction on political or religious freedom</a:t>
            </a:r>
          </a:p>
        </p:txBody>
      </p:sp>
      <p:sp>
        <p:nvSpPr>
          <p:cNvPr id="14" name="Content Placeholder 2"/>
          <p:cNvSpPr txBox="1">
            <a:spLocks/>
          </p:cNvSpPr>
          <p:nvPr/>
        </p:nvSpPr>
        <p:spPr>
          <a:xfrm>
            <a:off x="465824" y="4383746"/>
            <a:ext cx="1570072" cy="396287"/>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GB" sz="1200" b="1" dirty="0">
                <a:solidFill>
                  <a:schemeClr val="accent1"/>
                </a:solidFill>
              </a:rPr>
              <a:t>Use of landmines</a:t>
            </a:r>
          </a:p>
        </p:txBody>
      </p:sp>
      <p:sp>
        <p:nvSpPr>
          <p:cNvPr id="15" name="Content Placeholder 2"/>
          <p:cNvSpPr txBox="1">
            <a:spLocks/>
          </p:cNvSpPr>
          <p:nvPr/>
        </p:nvSpPr>
        <p:spPr>
          <a:xfrm>
            <a:off x="465824" y="3702698"/>
            <a:ext cx="1570072" cy="558939"/>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GB" sz="1200" b="1" dirty="0">
                <a:solidFill>
                  <a:schemeClr val="accent1"/>
                </a:solidFill>
              </a:rPr>
              <a:t>Discrimination against minorities</a:t>
            </a:r>
          </a:p>
        </p:txBody>
      </p:sp>
      <p:sp>
        <p:nvSpPr>
          <p:cNvPr id="16" name="Content Placeholder 2"/>
          <p:cNvSpPr txBox="1">
            <a:spLocks/>
          </p:cNvSpPr>
          <p:nvPr/>
        </p:nvSpPr>
        <p:spPr>
          <a:xfrm>
            <a:off x="0" y="2777431"/>
            <a:ext cx="2035896" cy="805925"/>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GB" sz="1200" b="1" dirty="0">
                <a:solidFill>
                  <a:schemeClr val="accent1"/>
                </a:solidFill>
              </a:rPr>
              <a:t>Sexual exploitation and abuse by peacekeepers or humanitarian staff</a:t>
            </a:r>
          </a:p>
        </p:txBody>
      </p:sp>
      <p:sp>
        <p:nvSpPr>
          <p:cNvPr id="17" name="Content Placeholder 2"/>
          <p:cNvSpPr txBox="1">
            <a:spLocks/>
          </p:cNvSpPr>
          <p:nvPr/>
        </p:nvSpPr>
        <p:spPr>
          <a:xfrm>
            <a:off x="310628" y="2225740"/>
            <a:ext cx="1725268" cy="530607"/>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GB" sz="1200" b="1" dirty="0">
                <a:solidFill>
                  <a:schemeClr val="accent1"/>
                </a:solidFill>
              </a:rPr>
              <a:t>Limited access to markets or fields</a:t>
            </a:r>
          </a:p>
        </p:txBody>
      </p:sp>
      <p:sp>
        <p:nvSpPr>
          <p:cNvPr id="18" name="Content Placeholder 2"/>
          <p:cNvSpPr txBox="1">
            <a:spLocks/>
          </p:cNvSpPr>
          <p:nvPr/>
        </p:nvSpPr>
        <p:spPr>
          <a:xfrm>
            <a:off x="957863" y="1581895"/>
            <a:ext cx="1725268" cy="371864"/>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GB" sz="1200" b="1" dirty="0">
                <a:solidFill>
                  <a:schemeClr val="accent1"/>
                </a:solidFill>
              </a:rPr>
              <a:t>Family separation</a:t>
            </a:r>
          </a:p>
        </p:txBody>
      </p:sp>
      <p:sp>
        <p:nvSpPr>
          <p:cNvPr id="19" name="Content Placeholder 2"/>
          <p:cNvSpPr txBox="1">
            <a:spLocks/>
          </p:cNvSpPr>
          <p:nvPr/>
        </p:nvSpPr>
        <p:spPr>
          <a:xfrm>
            <a:off x="2557690" y="1215565"/>
            <a:ext cx="1725268" cy="530607"/>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GB" sz="1200" b="1" dirty="0">
                <a:solidFill>
                  <a:schemeClr val="accent1"/>
                </a:solidFill>
              </a:rPr>
              <a:t>Loss of birth certificate</a:t>
            </a:r>
          </a:p>
        </p:txBody>
      </p:sp>
      <p:sp>
        <p:nvSpPr>
          <p:cNvPr id="20" name="Content Placeholder 2"/>
          <p:cNvSpPr txBox="1">
            <a:spLocks/>
          </p:cNvSpPr>
          <p:nvPr/>
        </p:nvSpPr>
        <p:spPr>
          <a:xfrm>
            <a:off x="4328489" y="1215565"/>
            <a:ext cx="1725268" cy="530607"/>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GB" sz="1200" b="1" dirty="0">
                <a:solidFill>
                  <a:schemeClr val="accent1"/>
                </a:solidFill>
              </a:rPr>
              <a:t>Violence against children</a:t>
            </a:r>
          </a:p>
        </p:txBody>
      </p:sp>
      <p:sp>
        <p:nvSpPr>
          <p:cNvPr id="21" name="TextBox 20"/>
          <p:cNvSpPr txBox="1"/>
          <p:nvPr/>
        </p:nvSpPr>
        <p:spPr>
          <a:xfrm>
            <a:off x="5205880" y="5552907"/>
            <a:ext cx="1769007" cy="230832"/>
          </a:xfrm>
          <a:prstGeom prst="rect">
            <a:avLst/>
          </a:prstGeom>
          <a:noFill/>
        </p:spPr>
        <p:txBody>
          <a:bodyPr wrap="square" rtlCol="0">
            <a:spAutoFit/>
          </a:bodyPr>
          <a:lstStyle/>
          <a:p>
            <a:pPr algn="r"/>
            <a:r>
              <a:rPr lang="en-AU" sz="900" i="1" dirty="0">
                <a:latin typeface="Tahoma"/>
                <a:cs typeface="Tahoma"/>
              </a:rPr>
              <a:t>Astrid de </a:t>
            </a:r>
            <a:r>
              <a:rPr lang="en-AU" sz="900" i="1" dirty="0" smtClean="0">
                <a:latin typeface="Tahoma"/>
                <a:cs typeface="Tahoma"/>
              </a:rPr>
              <a:t>Valon / 2011</a:t>
            </a:r>
            <a:endParaRPr lang="en-AU" sz="900" i="1" dirty="0">
              <a:latin typeface="Tahoma"/>
              <a:cs typeface="Tahoma"/>
            </a:endParaRPr>
          </a:p>
        </p:txBody>
      </p:sp>
    </p:spTree>
    <p:extLst>
      <p:ext uri="{BB962C8B-B14F-4D97-AF65-F5344CB8AC3E}">
        <p14:creationId xmlns:p14="http://schemas.microsoft.com/office/powerpoint/2010/main" val="1307878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9" grpId="0"/>
      <p:bldP spid="10" grpId="0"/>
      <p:bldP spid="11" grpId="0"/>
      <p:bldP spid="12" grpId="0"/>
      <p:bldP spid="13" grpId="0"/>
      <p:bldP spid="14" grpId="0"/>
      <p:bldP spid="15" grpId="0"/>
      <p:bldP spid="16" grpId="0"/>
      <p:bldP spid="17" grpId="0"/>
      <p:bldP spid="18" grpId="0"/>
      <p:bldP spid="19" grpId="0"/>
      <p:bldP spid="2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Different modes of protection actions</a:t>
            </a:r>
          </a:p>
        </p:txBody>
      </p:sp>
      <p:sp>
        <p:nvSpPr>
          <p:cNvPr id="4" name="Footer Placeholder 3"/>
          <p:cNvSpPr>
            <a:spLocks noGrp="1"/>
          </p:cNvSpPr>
          <p:nvPr>
            <p:ph type="ftr" sz="quarter" idx="3"/>
          </p:nvPr>
        </p:nvSpPr>
        <p:spPr/>
        <p:txBody>
          <a:bodyPr/>
          <a:lstStyle/>
          <a:p>
            <a:r>
              <a:rPr lang="en-GB" smtClean="0"/>
              <a:t>Module A12 – Sphere and the Protection Principles</a:t>
            </a:r>
          </a:p>
          <a:p>
            <a:r>
              <a:rPr lang="en-GB" smtClean="0"/>
              <a:t>Sphere Training Package 2015</a:t>
            </a:r>
            <a:endParaRPr lang="en-GB" dirty="0" smtClean="0"/>
          </a:p>
        </p:txBody>
      </p:sp>
      <p:sp>
        <p:nvSpPr>
          <p:cNvPr id="5" name="Oval 4"/>
          <p:cNvSpPr/>
          <p:nvPr/>
        </p:nvSpPr>
        <p:spPr>
          <a:xfrm>
            <a:off x="696104" y="1709539"/>
            <a:ext cx="7693783" cy="3992996"/>
          </a:xfrm>
          <a:prstGeom prst="ellipse">
            <a:avLst/>
          </a:prstGeom>
          <a:solidFill>
            <a:schemeClr val="accent5">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Oval 6"/>
          <p:cNvSpPr/>
          <p:nvPr/>
        </p:nvSpPr>
        <p:spPr>
          <a:xfrm>
            <a:off x="845599" y="2245068"/>
            <a:ext cx="5683697" cy="2921939"/>
          </a:xfrm>
          <a:prstGeom prst="ellipse">
            <a:avLst/>
          </a:prstGeom>
          <a:solidFill>
            <a:srgbClr val="00438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Oval 5"/>
          <p:cNvSpPr/>
          <p:nvPr/>
        </p:nvSpPr>
        <p:spPr>
          <a:xfrm>
            <a:off x="1030904" y="2656430"/>
            <a:ext cx="3392107" cy="2150648"/>
          </a:xfrm>
          <a:prstGeom prst="ellipse">
            <a:avLst/>
          </a:prstGeom>
          <a:solidFill>
            <a:schemeClr val="bg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Content Placeholder 2"/>
          <p:cNvSpPr txBox="1">
            <a:spLocks/>
          </p:cNvSpPr>
          <p:nvPr/>
        </p:nvSpPr>
        <p:spPr>
          <a:xfrm>
            <a:off x="4646038" y="3153083"/>
            <a:ext cx="1313591" cy="698794"/>
          </a:xfrm>
          <a:prstGeom prst="rect">
            <a:avLst/>
          </a:prstGeom>
        </p:spPr>
        <p:txBody>
          <a:bodyPr vert="horz" lIns="91440" tIns="45720" rIns="91440" bIns="45720" rtlCol="0" anchor="t" anchorCtr="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800" b="1" dirty="0" smtClean="0">
                <a:solidFill>
                  <a:srgbClr val="FFFFFF"/>
                </a:solidFill>
              </a:rPr>
              <a:t>Remedial action</a:t>
            </a:r>
            <a:endParaRPr lang="en-GB" sz="1800" b="1" dirty="0">
              <a:solidFill>
                <a:srgbClr val="FFFFFF"/>
              </a:solidFill>
            </a:endParaRPr>
          </a:p>
        </p:txBody>
      </p:sp>
      <p:sp>
        <p:nvSpPr>
          <p:cNvPr id="9" name="Content Placeholder 2"/>
          <p:cNvSpPr txBox="1">
            <a:spLocks/>
          </p:cNvSpPr>
          <p:nvPr/>
        </p:nvSpPr>
        <p:spPr>
          <a:xfrm>
            <a:off x="6651418" y="3153083"/>
            <a:ext cx="1970506" cy="1236079"/>
          </a:xfrm>
          <a:prstGeom prst="rect">
            <a:avLst/>
          </a:prstGeom>
        </p:spPr>
        <p:txBody>
          <a:bodyPr vert="horz" lIns="91440" tIns="45720" rIns="91440" bIns="45720" rtlCol="0" anchor="t" anchorCtr="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800" b="1" dirty="0"/>
              <a:t>Preventive action/ Environment building</a:t>
            </a:r>
          </a:p>
        </p:txBody>
      </p:sp>
      <p:sp>
        <p:nvSpPr>
          <p:cNvPr id="3" name="Content Placeholder 2"/>
          <p:cNvSpPr>
            <a:spLocks noGrp="1"/>
          </p:cNvSpPr>
          <p:nvPr>
            <p:ph idx="1"/>
          </p:nvPr>
        </p:nvSpPr>
        <p:spPr>
          <a:xfrm>
            <a:off x="1385350" y="3153083"/>
            <a:ext cx="1716599" cy="711005"/>
          </a:xfrm>
        </p:spPr>
        <p:txBody>
          <a:bodyPr anchor="t" anchorCtr="0"/>
          <a:lstStyle/>
          <a:p>
            <a:r>
              <a:rPr lang="en-GB" sz="1800" b="1" dirty="0" smtClean="0"/>
              <a:t>Responsive action</a:t>
            </a:r>
            <a:endParaRPr lang="en-GB" sz="1800" b="1" dirty="0"/>
          </a:p>
        </p:txBody>
      </p:sp>
      <p:sp>
        <p:nvSpPr>
          <p:cNvPr id="10" name="5-Point Star 9"/>
          <p:cNvSpPr/>
          <p:nvPr/>
        </p:nvSpPr>
        <p:spPr>
          <a:xfrm>
            <a:off x="1533654" y="3851865"/>
            <a:ext cx="628139" cy="464018"/>
          </a:xfrm>
          <a:prstGeom prst="star5">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Content Placeholder 2"/>
          <p:cNvSpPr txBox="1">
            <a:spLocks/>
          </p:cNvSpPr>
          <p:nvPr/>
        </p:nvSpPr>
        <p:spPr>
          <a:xfrm>
            <a:off x="2243649" y="3931294"/>
            <a:ext cx="1716599" cy="355503"/>
          </a:xfrm>
          <a:prstGeom prst="rect">
            <a:avLst/>
          </a:prstGeom>
        </p:spPr>
        <p:txBody>
          <a:bodyPr vert="horz" lIns="91440" tIns="45720" rIns="91440" bIns="45720" rtlCol="0" anchor="t" anchorCtr="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400" b="1" dirty="0">
                <a:solidFill>
                  <a:srgbClr val="FF0000"/>
                </a:solidFill>
              </a:rPr>
              <a:t>Pattern of abuse</a:t>
            </a:r>
          </a:p>
        </p:txBody>
      </p:sp>
      <p:sp>
        <p:nvSpPr>
          <p:cNvPr id="12" name="TextBox 11"/>
          <p:cNvSpPr txBox="1"/>
          <p:nvPr/>
        </p:nvSpPr>
        <p:spPr>
          <a:xfrm>
            <a:off x="6509902" y="5934544"/>
            <a:ext cx="2361293" cy="230832"/>
          </a:xfrm>
          <a:prstGeom prst="rect">
            <a:avLst/>
          </a:prstGeom>
          <a:noFill/>
        </p:spPr>
        <p:txBody>
          <a:bodyPr wrap="square" rtlCol="0">
            <a:spAutoFit/>
          </a:bodyPr>
          <a:lstStyle/>
          <a:p>
            <a:pPr algn="r"/>
            <a:r>
              <a:rPr lang="en-AU" sz="900" i="1" dirty="0" smtClean="0">
                <a:latin typeface="Tahoma"/>
                <a:cs typeface="Tahoma"/>
              </a:rPr>
              <a:t>Source: ICRC</a:t>
            </a:r>
            <a:endParaRPr lang="en-AU" sz="900" i="1" dirty="0">
              <a:latin typeface="Tahoma"/>
              <a:cs typeface="Tahoma"/>
            </a:endParaRPr>
          </a:p>
        </p:txBody>
      </p:sp>
    </p:spTree>
    <p:extLst>
      <p:ext uri="{BB962C8B-B14F-4D97-AF65-F5344CB8AC3E}">
        <p14:creationId xmlns:p14="http://schemas.microsoft.com/office/powerpoint/2010/main" val="7638429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Civil-protection-roles-backgroun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8117" y="1165932"/>
            <a:ext cx="5287145" cy="4774292"/>
          </a:xfrm>
          <a:prstGeom prst="rect">
            <a:avLst/>
          </a:prstGeom>
        </p:spPr>
      </p:pic>
      <p:sp>
        <p:nvSpPr>
          <p:cNvPr id="2" name="Title 1"/>
          <p:cNvSpPr>
            <a:spLocks noGrp="1"/>
          </p:cNvSpPr>
          <p:nvPr>
            <p:ph type="title"/>
          </p:nvPr>
        </p:nvSpPr>
        <p:spPr/>
        <p:txBody>
          <a:bodyPr/>
          <a:lstStyle/>
          <a:p>
            <a:r>
              <a:rPr lang="en-GB" dirty="0"/>
              <a:t>Who plays a role in civilian protection?</a:t>
            </a:r>
          </a:p>
        </p:txBody>
      </p:sp>
      <p:sp>
        <p:nvSpPr>
          <p:cNvPr id="3" name="Content Placeholder 2"/>
          <p:cNvSpPr>
            <a:spLocks noGrp="1"/>
          </p:cNvSpPr>
          <p:nvPr>
            <p:ph idx="1"/>
          </p:nvPr>
        </p:nvSpPr>
        <p:spPr>
          <a:xfrm>
            <a:off x="5286707" y="1213141"/>
            <a:ext cx="3129633" cy="1199648"/>
          </a:xfrm>
        </p:spPr>
        <p:txBody>
          <a:bodyPr/>
          <a:lstStyle/>
          <a:p>
            <a:pPr algn="r"/>
            <a:r>
              <a:rPr lang="en-GB" b="1" dirty="0" smtClean="0">
                <a:solidFill>
                  <a:schemeClr val="accent1"/>
                </a:solidFill>
              </a:rPr>
              <a:t>Actors for civilian protection</a:t>
            </a:r>
            <a:endParaRPr lang="en-GB" b="1" dirty="0">
              <a:solidFill>
                <a:schemeClr val="accent1"/>
              </a:solidFill>
            </a:endParaRPr>
          </a:p>
        </p:txBody>
      </p:sp>
      <p:sp>
        <p:nvSpPr>
          <p:cNvPr id="4" name="Footer Placeholder 3"/>
          <p:cNvSpPr>
            <a:spLocks noGrp="1"/>
          </p:cNvSpPr>
          <p:nvPr>
            <p:ph type="ftr" sz="quarter" idx="3"/>
          </p:nvPr>
        </p:nvSpPr>
        <p:spPr/>
        <p:txBody>
          <a:bodyPr/>
          <a:lstStyle/>
          <a:p>
            <a:r>
              <a:rPr lang="en-GB" smtClean="0"/>
              <a:t>Module A12 – Sphere and the Protection Principles</a:t>
            </a:r>
          </a:p>
          <a:p>
            <a:r>
              <a:rPr lang="en-GB" smtClean="0"/>
              <a:t>Sphere Training Package 2015</a:t>
            </a:r>
            <a:endParaRPr lang="en-GB" dirty="0" smtClean="0"/>
          </a:p>
        </p:txBody>
      </p:sp>
      <p:sp>
        <p:nvSpPr>
          <p:cNvPr id="5" name="Content Placeholder 2"/>
          <p:cNvSpPr txBox="1">
            <a:spLocks/>
          </p:cNvSpPr>
          <p:nvPr/>
        </p:nvSpPr>
        <p:spPr>
          <a:xfrm>
            <a:off x="1358754" y="1301662"/>
            <a:ext cx="1520404" cy="550083"/>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800" b="1" dirty="0" smtClean="0">
                <a:solidFill>
                  <a:schemeClr val="bg1"/>
                </a:solidFill>
              </a:rPr>
              <a:t>Individual</a:t>
            </a:r>
            <a:endParaRPr lang="en-GB" sz="1800" b="1" dirty="0">
              <a:solidFill>
                <a:schemeClr val="bg1"/>
              </a:solidFill>
            </a:endParaRPr>
          </a:p>
        </p:txBody>
      </p:sp>
      <p:sp>
        <p:nvSpPr>
          <p:cNvPr id="6" name="Content Placeholder 2"/>
          <p:cNvSpPr txBox="1">
            <a:spLocks/>
          </p:cNvSpPr>
          <p:nvPr/>
        </p:nvSpPr>
        <p:spPr>
          <a:xfrm>
            <a:off x="2396028" y="2251772"/>
            <a:ext cx="1588263" cy="394963"/>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800" b="1" dirty="0" smtClean="0">
                <a:solidFill>
                  <a:schemeClr val="tx1"/>
                </a:solidFill>
              </a:rPr>
              <a:t>Community</a:t>
            </a:r>
            <a:endParaRPr lang="en-GB" sz="1800" b="1" dirty="0">
              <a:solidFill>
                <a:schemeClr val="tx1"/>
              </a:solidFill>
            </a:endParaRPr>
          </a:p>
        </p:txBody>
      </p:sp>
      <p:sp>
        <p:nvSpPr>
          <p:cNvPr id="7" name="Content Placeholder 2"/>
          <p:cNvSpPr txBox="1">
            <a:spLocks/>
          </p:cNvSpPr>
          <p:nvPr/>
        </p:nvSpPr>
        <p:spPr>
          <a:xfrm>
            <a:off x="3276612" y="4042815"/>
            <a:ext cx="2703089" cy="378105"/>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800" b="1" dirty="0" smtClean="0">
                <a:solidFill>
                  <a:schemeClr val="bg1"/>
                </a:solidFill>
              </a:rPr>
              <a:t>International actors</a:t>
            </a:r>
            <a:endParaRPr lang="en-GB" sz="1800" b="1" dirty="0">
              <a:solidFill>
                <a:schemeClr val="bg1"/>
              </a:solidFill>
            </a:endParaRPr>
          </a:p>
        </p:txBody>
      </p:sp>
      <p:sp>
        <p:nvSpPr>
          <p:cNvPr id="9" name="Content Placeholder 2"/>
          <p:cNvSpPr txBox="1">
            <a:spLocks/>
          </p:cNvSpPr>
          <p:nvPr/>
        </p:nvSpPr>
        <p:spPr>
          <a:xfrm>
            <a:off x="3276612" y="2942649"/>
            <a:ext cx="1764336" cy="373041"/>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800" b="1" dirty="0" smtClean="0">
                <a:solidFill>
                  <a:srgbClr val="FFFFFF"/>
                </a:solidFill>
              </a:rPr>
              <a:t>Government</a:t>
            </a:r>
            <a:endParaRPr lang="en-GB" sz="1800" b="1" dirty="0">
              <a:solidFill>
                <a:srgbClr val="FFFFFF"/>
              </a:solidFill>
            </a:endParaRPr>
          </a:p>
        </p:txBody>
      </p:sp>
      <p:sp>
        <p:nvSpPr>
          <p:cNvPr id="11" name="Content Placeholder 2"/>
          <p:cNvSpPr txBox="1">
            <a:spLocks/>
          </p:cNvSpPr>
          <p:nvPr/>
        </p:nvSpPr>
        <p:spPr>
          <a:xfrm>
            <a:off x="1586962" y="2000968"/>
            <a:ext cx="1366087" cy="288318"/>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200" dirty="0" smtClean="0">
                <a:solidFill>
                  <a:schemeClr val="tx1"/>
                </a:solidFill>
              </a:rPr>
              <a:t>Civil society</a:t>
            </a:r>
            <a:endParaRPr lang="en-GB" sz="1200" dirty="0">
              <a:solidFill>
                <a:schemeClr val="tx1"/>
              </a:solidFill>
            </a:endParaRPr>
          </a:p>
        </p:txBody>
      </p:sp>
      <p:sp>
        <p:nvSpPr>
          <p:cNvPr id="12" name="Content Placeholder 2"/>
          <p:cNvSpPr txBox="1">
            <a:spLocks/>
          </p:cNvSpPr>
          <p:nvPr/>
        </p:nvSpPr>
        <p:spPr>
          <a:xfrm>
            <a:off x="1470634" y="2699009"/>
            <a:ext cx="1366087" cy="288318"/>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200" dirty="0" smtClean="0">
                <a:solidFill>
                  <a:schemeClr val="tx1"/>
                </a:solidFill>
              </a:rPr>
              <a:t>Social group</a:t>
            </a:r>
            <a:endParaRPr lang="en-GB" sz="1200" dirty="0">
              <a:solidFill>
                <a:schemeClr val="tx1"/>
              </a:solidFill>
            </a:endParaRPr>
          </a:p>
        </p:txBody>
      </p:sp>
      <p:sp>
        <p:nvSpPr>
          <p:cNvPr id="13" name="Content Placeholder 2"/>
          <p:cNvSpPr txBox="1">
            <a:spLocks/>
          </p:cNvSpPr>
          <p:nvPr/>
        </p:nvSpPr>
        <p:spPr>
          <a:xfrm>
            <a:off x="616587" y="2583935"/>
            <a:ext cx="624263" cy="288318"/>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200" dirty="0" smtClean="0">
                <a:solidFill>
                  <a:schemeClr val="tx1"/>
                </a:solidFill>
              </a:rPr>
              <a:t>School</a:t>
            </a:r>
            <a:endParaRPr lang="en-GB" sz="1200" dirty="0">
              <a:solidFill>
                <a:schemeClr val="tx1"/>
              </a:solidFill>
            </a:endParaRPr>
          </a:p>
        </p:txBody>
      </p:sp>
      <p:sp>
        <p:nvSpPr>
          <p:cNvPr id="14" name="Content Placeholder 2"/>
          <p:cNvSpPr txBox="1">
            <a:spLocks/>
          </p:cNvSpPr>
          <p:nvPr/>
        </p:nvSpPr>
        <p:spPr>
          <a:xfrm>
            <a:off x="846371" y="3495265"/>
            <a:ext cx="966434" cy="288318"/>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GB" sz="1200" dirty="0" smtClean="0">
                <a:solidFill>
                  <a:schemeClr val="tx1"/>
                </a:solidFill>
              </a:rPr>
              <a:t>Civilian</a:t>
            </a:r>
            <a:endParaRPr lang="en-GB" sz="1200" dirty="0">
              <a:solidFill>
                <a:schemeClr val="tx1"/>
              </a:solidFill>
            </a:endParaRPr>
          </a:p>
        </p:txBody>
      </p:sp>
      <p:sp>
        <p:nvSpPr>
          <p:cNvPr id="15" name="Content Placeholder 2"/>
          <p:cNvSpPr txBox="1">
            <a:spLocks/>
          </p:cNvSpPr>
          <p:nvPr/>
        </p:nvSpPr>
        <p:spPr>
          <a:xfrm>
            <a:off x="2249136" y="3495265"/>
            <a:ext cx="966434" cy="288318"/>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GB" sz="1200" dirty="0" smtClean="0">
                <a:solidFill>
                  <a:schemeClr val="tx1"/>
                </a:solidFill>
              </a:rPr>
              <a:t>Military</a:t>
            </a:r>
            <a:endParaRPr lang="en-GB" sz="1200" dirty="0">
              <a:solidFill>
                <a:schemeClr val="tx1"/>
              </a:solidFill>
            </a:endParaRPr>
          </a:p>
        </p:txBody>
      </p:sp>
      <p:sp>
        <p:nvSpPr>
          <p:cNvPr id="17" name="Content Placeholder 2"/>
          <p:cNvSpPr txBox="1">
            <a:spLocks/>
          </p:cNvSpPr>
          <p:nvPr/>
        </p:nvSpPr>
        <p:spPr>
          <a:xfrm>
            <a:off x="3635398" y="3495265"/>
            <a:ext cx="966434" cy="288318"/>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GB" sz="1200" dirty="0" smtClean="0">
                <a:solidFill>
                  <a:schemeClr val="tx1"/>
                </a:solidFill>
              </a:rPr>
              <a:t>Police</a:t>
            </a:r>
            <a:endParaRPr lang="en-GB" sz="1200" dirty="0">
              <a:solidFill>
                <a:schemeClr val="tx1"/>
              </a:solidFill>
            </a:endParaRPr>
          </a:p>
        </p:txBody>
      </p:sp>
      <p:sp>
        <p:nvSpPr>
          <p:cNvPr id="18" name="Content Placeholder 2"/>
          <p:cNvSpPr txBox="1">
            <a:spLocks/>
          </p:cNvSpPr>
          <p:nvPr/>
        </p:nvSpPr>
        <p:spPr>
          <a:xfrm>
            <a:off x="1143909" y="4522935"/>
            <a:ext cx="1105227" cy="288318"/>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GB" sz="1200" dirty="0" smtClean="0">
                <a:solidFill>
                  <a:schemeClr val="tx1"/>
                </a:solidFill>
              </a:rPr>
              <a:t>Peacekeepers</a:t>
            </a:r>
            <a:endParaRPr lang="en-GB" sz="1200" dirty="0">
              <a:solidFill>
                <a:schemeClr val="tx1"/>
              </a:solidFill>
            </a:endParaRPr>
          </a:p>
        </p:txBody>
      </p:sp>
      <p:sp>
        <p:nvSpPr>
          <p:cNvPr id="19" name="Content Placeholder 2"/>
          <p:cNvSpPr txBox="1">
            <a:spLocks/>
          </p:cNvSpPr>
          <p:nvPr/>
        </p:nvSpPr>
        <p:spPr>
          <a:xfrm>
            <a:off x="1586962" y="5356704"/>
            <a:ext cx="662174" cy="450599"/>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GB" sz="1200" dirty="0" smtClean="0">
                <a:solidFill>
                  <a:schemeClr val="tx1"/>
                </a:solidFill>
              </a:rPr>
              <a:t>Armed forces</a:t>
            </a:r>
            <a:endParaRPr lang="en-GB" sz="1200" dirty="0">
              <a:solidFill>
                <a:schemeClr val="tx1"/>
              </a:solidFill>
            </a:endParaRPr>
          </a:p>
        </p:txBody>
      </p:sp>
      <p:sp>
        <p:nvSpPr>
          <p:cNvPr id="20" name="Content Placeholder 2"/>
          <p:cNvSpPr txBox="1">
            <a:spLocks/>
          </p:cNvSpPr>
          <p:nvPr/>
        </p:nvSpPr>
        <p:spPr>
          <a:xfrm>
            <a:off x="2396028" y="4435680"/>
            <a:ext cx="1588263" cy="288318"/>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GB" sz="1200" dirty="0" smtClean="0">
                <a:solidFill>
                  <a:schemeClr val="tx1"/>
                </a:solidFill>
              </a:rPr>
              <a:t>Mandated protection actors</a:t>
            </a:r>
            <a:endParaRPr lang="en-GB" sz="1200" dirty="0">
              <a:solidFill>
                <a:schemeClr val="tx1"/>
              </a:solidFill>
            </a:endParaRPr>
          </a:p>
        </p:txBody>
      </p:sp>
      <p:sp>
        <p:nvSpPr>
          <p:cNvPr id="21" name="Content Placeholder 2"/>
          <p:cNvSpPr txBox="1">
            <a:spLocks/>
          </p:cNvSpPr>
          <p:nvPr/>
        </p:nvSpPr>
        <p:spPr>
          <a:xfrm>
            <a:off x="4150666" y="4531364"/>
            <a:ext cx="1491323" cy="703936"/>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GB" sz="1200" dirty="0" smtClean="0">
                <a:solidFill>
                  <a:schemeClr val="tx1"/>
                </a:solidFill>
              </a:rPr>
              <a:t>International </a:t>
            </a:r>
            <a:br>
              <a:rPr lang="en-GB" sz="1200" dirty="0" smtClean="0">
                <a:solidFill>
                  <a:schemeClr val="tx1"/>
                </a:solidFill>
              </a:rPr>
            </a:br>
            <a:r>
              <a:rPr lang="en-GB" sz="1200" dirty="0" smtClean="0">
                <a:solidFill>
                  <a:schemeClr val="tx1"/>
                </a:solidFill>
              </a:rPr>
              <a:t>non-governmental organisations</a:t>
            </a:r>
            <a:endParaRPr lang="en-GB" sz="1200" dirty="0">
              <a:solidFill>
                <a:schemeClr val="tx1"/>
              </a:solidFill>
            </a:endParaRPr>
          </a:p>
        </p:txBody>
      </p:sp>
    </p:spTree>
    <p:extLst>
      <p:ext uri="{BB962C8B-B14F-4D97-AF65-F5344CB8AC3E}">
        <p14:creationId xmlns:p14="http://schemas.microsoft.com/office/powerpoint/2010/main" val="33576226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r>
              <a:rPr lang="en-GB" smtClean="0"/>
              <a:t>Module A12 – Sphere and the Protection Principles</a:t>
            </a:r>
          </a:p>
          <a:p>
            <a:r>
              <a:rPr lang="en-GB" smtClean="0"/>
              <a:t>Sphere Training Package 2015</a:t>
            </a:r>
            <a:endParaRPr lang="en-GB" dirty="0" smtClean="0"/>
          </a:p>
        </p:txBody>
      </p:sp>
      <p:sp>
        <p:nvSpPr>
          <p:cNvPr id="5" name="Title 1"/>
          <p:cNvSpPr>
            <a:spLocks noGrp="1"/>
          </p:cNvSpPr>
          <p:nvPr>
            <p:ph type="title"/>
          </p:nvPr>
        </p:nvSpPr>
        <p:spPr>
          <a:xfrm>
            <a:off x="457201" y="0"/>
            <a:ext cx="7679604" cy="1081760"/>
          </a:xfrm>
        </p:spPr>
        <p:txBody>
          <a:bodyPr/>
          <a:lstStyle/>
          <a:p>
            <a:r>
              <a:rPr lang="en-GB" dirty="0" smtClean="0"/>
              <a:t>Sphere four Protection Principles</a:t>
            </a:r>
            <a:endParaRPr lang="en-GB" dirty="0"/>
          </a:p>
        </p:txBody>
      </p:sp>
      <p:graphicFrame>
        <p:nvGraphicFramePr>
          <p:cNvPr id="6" name="Object 5"/>
          <p:cNvGraphicFramePr>
            <a:graphicFrameLocks noChangeAspect="1"/>
          </p:cNvGraphicFramePr>
          <p:nvPr>
            <p:extLst>
              <p:ext uri="{D42A27DB-BD31-4B8C-83A1-F6EECF244321}">
                <p14:modId xmlns:p14="http://schemas.microsoft.com/office/powerpoint/2010/main" val="4271816269"/>
              </p:ext>
            </p:extLst>
          </p:nvPr>
        </p:nvGraphicFramePr>
        <p:xfrm>
          <a:off x="911591" y="1516044"/>
          <a:ext cx="7345680" cy="3688080"/>
        </p:xfrm>
        <a:graphic>
          <a:graphicData uri="http://schemas.openxmlformats.org/presentationml/2006/ole">
            <mc:AlternateContent xmlns:mc="http://schemas.openxmlformats.org/markup-compatibility/2006">
              <mc:Choice xmlns:v="urn:schemas-microsoft-com:vml" Requires="v">
                <p:oleObj spid="_x0000_s1046" name="Document" r:id="rId5" imgW="6121400" imgH="3073400" progId="Word.Document.12">
                  <p:embed/>
                </p:oleObj>
              </mc:Choice>
              <mc:Fallback>
                <p:oleObj name="Document" r:id="rId5" imgW="6121400" imgH="3073400" progId="Word.Document.12">
                  <p:embed/>
                  <p:pic>
                    <p:nvPicPr>
                      <p:cNvPr id="0" name=""/>
                      <p:cNvPicPr/>
                      <p:nvPr/>
                    </p:nvPicPr>
                    <p:blipFill>
                      <a:blip r:embed="rId6"/>
                      <a:stretch>
                        <a:fillRect/>
                      </a:stretch>
                    </p:blipFill>
                    <p:spPr>
                      <a:xfrm>
                        <a:off x="911591" y="1516044"/>
                        <a:ext cx="7345680" cy="3688080"/>
                      </a:xfrm>
                      <a:prstGeom prst="rect">
                        <a:avLst/>
                      </a:prstGeom>
                    </p:spPr>
                  </p:pic>
                </p:oleObj>
              </mc:Fallback>
            </mc:AlternateContent>
          </a:graphicData>
        </a:graphic>
      </p:graphicFrame>
    </p:spTree>
    <p:extLst>
      <p:ext uri="{BB962C8B-B14F-4D97-AF65-F5344CB8AC3E}">
        <p14:creationId xmlns:p14="http://schemas.microsoft.com/office/powerpoint/2010/main" val="12064441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0"/>
            <a:ext cx="7653398" cy="1081760"/>
          </a:xfrm>
        </p:spPr>
        <p:txBody>
          <a:bodyPr/>
          <a:lstStyle/>
          <a:p>
            <a:r>
              <a:rPr lang="en-GB" dirty="0"/>
              <a:t>Overview of the 4 Protection </a:t>
            </a:r>
            <a:r>
              <a:rPr lang="en-GB" dirty="0" smtClean="0"/>
              <a:t>Principles</a:t>
            </a:r>
            <a:endParaRPr lang="en-GB" dirty="0"/>
          </a:p>
        </p:txBody>
      </p:sp>
      <p:sp>
        <p:nvSpPr>
          <p:cNvPr id="5" name="Content Placeholder 4"/>
          <p:cNvSpPr>
            <a:spLocks noGrp="1"/>
          </p:cNvSpPr>
          <p:nvPr>
            <p:ph idx="1"/>
          </p:nvPr>
        </p:nvSpPr>
        <p:spPr>
          <a:xfrm>
            <a:off x="457200" y="1340442"/>
            <a:ext cx="8229600" cy="4785722"/>
          </a:xfrm>
        </p:spPr>
        <p:txBody>
          <a:bodyPr/>
          <a:lstStyle/>
          <a:p>
            <a:r>
              <a:rPr lang="en-GB" dirty="0"/>
              <a:t>Split into 4 groups:</a:t>
            </a:r>
          </a:p>
          <a:p>
            <a:pPr lvl="1"/>
            <a:r>
              <a:rPr lang="en-GB" dirty="0"/>
              <a:t>Read on page 30 the paragraph corresponding to the principle you are focusing on.</a:t>
            </a:r>
          </a:p>
          <a:p>
            <a:pPr lvl="1"/>
            <a:r>
              <a:rPr lang="en-GB" dirty="0"/>
              <a:t>Find in the protection chapter the part focusing on your principle; only read the text of the principle and the three elements (not the guidance notes that we will explore later).</a:t>
            </a:r>
          </a:p>
          <a:p>
            <a:pPr lvl="1"/>
            <a:r>
              <a:rPr lang="en-GB" dirty="0"/>
              <a:t>Draw a picture representing your </a:t>
            </a:r>
            <a:r>
              <a:rPr lang="en-GB" dirty="0" smtClean="0"/>
              <a:t/>
            </a:r>
            <a:br>
              <a:rPr lang="en-GB" dirty="0" smtClean="0"/>
            </a:br>
            <a:r>
              <a:rPr lang="en-GB" dirty="0" smtClean="0"/>
              <a:t>principle </a:t>
            </a:r>
            <a:r>
              <a:rPr lang="en-GB" dirty="0"/>
              <a:t>on a flip chart. You will </a:t>
            </a:r>
            <a:r>
              <a:rPr lang="en-GB" dirty="0" smtClean="0"/>
              <a:t/>
            </a:r>
            <a:br>
              <a:rPr lang="en-GB" dirty="0" smtClean="0"/>
            </a:br>
            <a:r>
              <a:rPr lang="en-GB" dirty="0" smtClean="0"/>
              <a:t>have </a:t>
            </a:r>
            <a:r>
              <a:rPr lang="en-GB" dirty="0"/>
              <a:t>3’ to brief the other groups on </a:t>
            </a:r>
            <a:r>
              <a:rPr lang="en-GB" dirty="0" smtClean="0"/>
              <a:t/>
            </a:r>
            <a:br>
              <a:rPr lang="en-GB" dirty="0" smtClean="0"/>
            </a:br>
            <a:r>
              <a:rPr lang="en-GB" dirty="0" smtClean="0"/>
              <a:t>the </a:t>
            </a:r>
            <a:r>
              <a:rPr lang="en-GB" dirty="0"/>
              <a:t>key messages they should remember </a:t>
            </a:r>
            <a:r>
              <a:rPr lang="en-GB" dirty="0" smtClean="0"/>
              <a:t/>
            </a:r>
            <a:br>
              <a:rPr lang="en-GB" dirty="0" smtClean="0"/>
            </a:br>
            <a:r>
              <a:rPr lang="en-GB" dirty="0" smtClean="0"/>
              <a:t>about </a:t>
            </a:r>
            <a:r>
              <a:rPr lang="en-GB" dirty="0"/>
              <a:t>the principle you have </a:t>
            </a:r>
            <a:r>
              <a:rPr lang="en-GB" dirty="0" smtClean="0"/>
              <a:t/>
            </a:r>
            <a:br>
              <a:rPr lang="en-GB" dirty="0" smtClean="0"/>
            </a:br>
            <a:r>
              <a:rPr lang="en-GB" dirty="0" smtClean="0"/>
              <a:t>reviewed</a:t>
            </a:r>
            <a:r>
              <a:rPr lang="en-GB" dirty="0"/>
              <a:t>.</a:t>
            </a:r>
          </a:p>
        </p:txBody>
      </p:sp>
      <p:sp>
        <p:nvSpPr>
          <p:cNvPr id="4" name="Footer Placeholder 3"/>
          <p:cNvSpPr>
            <a:spLocks noGrp="1"/>
          </p:cNvSpPr>
          <p:nvPr>
            <p:ph type="ftr" sz="quarter" idx="3"/>
          </p:nvPr>
        </p:nvSpPr>
        <p:spPr/>
        <p:txBody>
          <a:bodyPr/>
          <a:lstStyle/>
          <a:p>
            <a:r>
              <a:rPr lang="en-GB" smtClean="0"/>
              <a:t>Module A12 – Sphere and the Protection Principles</a:t>
            </a:r>
          </a:p>
          <a:p>
            <a:r>
              <a:rPr lang="en-GB" smtClean="0"/>
              <a:t>Sphere Training Package 2015</a:t>
            </a:r>
            <a:endParaRPr lang="en-GB" dirty="0" smtClean="0"/>
          </a:p>
        </p:txBody>
      </p:sp>
      <p:pic>
        <p:nvPicPr>
          <p:cNvPr id="6" name="Picture 5" descr="clock-1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10599" y="77560"/>
            <a:ext cx="1031799" cy="900000"/>
          </a:xfrm>
          <a:prstGeom prst="rect">
            <a:avLst/>
          </a:prstGeom>
        </p:spPr>
      </p:pic>
    </p:spTree>
    <p:extLst>
      <p:ext uri="{BB962C8B-B14F-4D97-AF65-F5344CB8AC3E}">
        <p14:creationId xmlns:p14="http://schemas.microsoft.com/office/powerpoint/2010/main" val="2308948424"/>
      </p:ext>
    </p:extLst>
  </p:cSld>
  <p:clrMapOvr>
    <a:masterClrMapping/>
  </p:clrMapOvr>
  <p:timing>
    <p:tnLst>
      <p:par>
        <p:cTn id="1" dur="indefinite" restart="never" nodeType="tmRoot"/>
      </p:par>
    </p:tnLst>
  </p:timing>
</p:sld>
</file>

<file path=ppt/theme/theme1.xml><?xml version="1.0" encoding="utf-8"?>
<a:theme xmlns:a="http://schemas.openxmlformats.org/drawingml/2006/main" name="Sphere">
  <a:themeElements>
    <a:clrScheme name="Sphere">
      <a:dk1>
        <a:sysClr val="windowText" lastClr="000000"/>
      </a:dk1>
      <a:lt1>
        <a:sysClr val="window" lastClr="FFFFFF"/>
      </a:lt1>
      <a:dk2>
        <a:srgbClr val="004386"/>
      </a:dk2>
      <a:lt2>
        <a:srgbClr val="87B91D"/>
      </a:lt2>
      <a:accent1>
        <a:srgbClr val="579305"/>
      </a:accent1>
      <a:accent2>
        <a:srgbClr val="C80F3F"/>
      </a:accent2>
      <a:accent3>
        <a:srgbClr val="FBAD18"/>
      </a:accent3>
      <a:accent4>
        <a:srgbClr val="E4028C"/>
      </a:accent4>
      <a:accent5>
        <a:srgbClr val="4BACC6"/>
      </a:accent5>
      <a:accent6>
        <a:srgbClr val="F79646"/>
      </a:accent6>
      <a:hlink>
        <a:srgbClr val="004386"/>
      </a:hlink>
      <a:folHlink>
        <a:srgbClr val="00438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5">
            <a:lumMod val="20000"/>
            <a:lumOff val="80000"/>
          </a:schemeClr>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Sphere.thmx</Template>
  <TotalTime>4165</TotalTime>
  <Words>1769</Words>
  <Application>Microsoft Office PowerPoint</Application>
  <PresentationFormat>On-screen Show (4:3)</PresentationFormat>
  <Paragraphs>139</Paragraphs>
  <Slides>11</Slides>
  <Notes>9</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11</vt:i4>
      </vt:variant>
    </vt:vector>
  </HeadingPairs>
  <TitlesOfParts>
    <vt:vector size="18" baseType="lpstr">
      <vt:lpstr>Arial</vt:lpstr>
      <vt:lpstr>Calibri</vt:lpstr>
      <vt:lpstr>Lucida Grande</vt:lpstr>
      <vt:lpstr>Lucida Sans Regular</vt:lpstr>
      <vt:lpstr>Tahoma</vt:lpstr>
      <vt:lpstr>Sphere</vt:lpstr>
      <vt:lpstr>Document</vt:lpstr>
      <vt:lpstr>PowerPoint Presentation</vt:lpstr>
      <vt:lpstr>What is protection?</vt:lpstr>
      <vt:lpstr>Balancing assistance and protection</vt:lpstr>
      <vt:lpstr>Why is protection needed?</vt:lpstr>
      <vt:lpstr>What are examples of protection concerns during humanitarian crises?</vt:lpstr>
      <vt:lpstr>Different modes of protection actions</vt:lpstr>
      <vt:lpstr>Who plays a role in civilian protection?</vt:lpstr>
      <vt:lpstr>Sphere four Protection Principles</vt:lpstr>
      <vt:lpstr>Overview of the 4 Protection Principles</vt:lpstr>
      <vt:lpstr>Set of playing cards:  Protection Principles in action</vt:lpstr>
      <vt:lpstr>Key messages</vt:lpstr>
    </vt:vector>
  </TitlesOfParts>
  <Company>Word Smiths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Nick Smith</dc:creator>
  <cp:lastModifiedBy>CeciliaFurtade</cp:lastModifiedBy>
  <cp:revision>232</cp:revision>
  <dcterms:created xsi:type="dcterms:W3CDTF">2014-12-22T15:37:12Z</dcterms:created>
  <dcterms:modified xsi:type="dcterms:W3CDTF">2015-02-16T18:47:03Z</dcterms:modified>
</cp:coreProperties>
</file>